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2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2.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1.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Slides/notesSlide23.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slideMasters/slideMaster1.xml" ContentType="application/vnd.openxmlformats-officedocument.presentationml.slideMaster+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4.xml" ContentType="application/vnd.openxmlformats-officedocument.presentationml.notesSlide+xml"/>
  <Override PartName="/ppt/slideLayouts/slideLayout40.xml" ContentType="application/vnd.openxmlformats-officedocument.presentationml.slideLayout+xml"/>
  <Override PartName="/ppt/slideLayouts/slideLayout42.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41.xml" ContentType="application/vnd.openxmlformats-officedocument.presentationml.slideLayout+xml"/>
  <Override PartName="/ppt/notesSlides/notesSlide5.xml" ContentType="application/vnd.openxmlformats-officedocument.presentationml.notesSlide+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94" r:id="rId3"/>
  </p:sldMasterIdLst>
  <p:notesMasterIdLst>
    <p:notesMasterId r:id="rId40"/>
  </p:notesMasterIdLst>
  <p:sldIdLst>
    <p:sldId id="357" r:id="rId4"/>
    <p:sldId id="356" r:id="rId5"/>
    <p:sldId id="309" r:id="rId6"/>
    <p:sldId id="310" r:id="rId7"/>
    <p:sldId id="311" r:id="rId8"/>
    <p:sldId id="312" r:id="rId9"/>
    <p:sldId id="313" r:id="rId10"/>
    <p:sldId id="302" r:id="rId11"/>
    <p:sldId id="348" r:id="rId12"/>
    <p:sldId id="314" r:id="rId13"/>
    <p:sldId id="315" r:id="rId14"/>
    <p:sldId id="316" r:id="rId15"/>
    <p:sldId id="317" r:id="rId16"/>
    <p:sldId id="318" r:id="rId17"/>
    <p:sldId id="319" r:id="rId18"/>
    <p:sldId id="320" r:id="rId19"/>
    <p:sldId id="321" r:id="rId20"/>
    <p:sldId id="322" r:id="rId21"/>
    <p:sldId id="323" r:id="rId22"/>
    <p:sldId id="358" r:id="rId23"/>
    <p:sldId id="359" r:id="rId24"/>
    <p:sldId id="360" r:id="rId25"/>
    <p:sldId id="362" r:id="rId26"/>
    <p:sldId id="363" r:id="rId27"/>
    <p:sldId id="364" r:id="rId28"/>
    <p:sldId id="331" r:id="rId29"/>
    <p:sldId id="369" r:id="rId30"/>
    <p:sldId id="368" r:id="rId31"/>
    <p:sldId id="333" r:id="rId32"/>
    <p:sldId id="365" r:id="rId33"/>
    <p:sldId id="332" r:id="rId34"/>
    <p:sldId id="335" r:id="rId35"/>
    <p:sldId id="336" r:id="rId36"/>
    <p:sldId id="337" r:id="rId37"/>
    <p:sldId id="338" r:id="rId38"/>
    <p:sldId id="339"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customXml" Target="../customXml/item2.xml"/><Relationship Id="rId20" Type="http://schemas.openxmlformats.org/officeDocument/2006/relationships/slide" Target="slides/slide17.xml"/><Relationship Id="rId4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BA3374-B34B-4EC5-9BC3-E68FD809077A}" type="datetimeFigureOut">
              <a:rPr lang="en-US" smtClean="0"/>
              <a:pPr/>
              <a:t>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1D4D63-0C25-4413-BD04-A1EF74205149}" type="slidenum">
              <a:rPr lang="en-US" smtClean="0"/>
              <a:pPr/>
              <a:t>‹#›</a:t>
            </a:fld>
            <a:endParaRPr lang="en-US"/>
          </a:p>
        </p:txBody>
      </p:sp>
    </p:spTree>
    <p:extLst>
      <p:ext uri="{BB962C8B-B14F-4D97-AF65-F5344CB8AC3E}">
        <p14:creationId xmlns:p14="http://schemas.microsoft.com/office/powerpoint/2010/main" val="1578300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51BBE2A2-A32A-4992-9242-1940DB59C6D1}" type="slidenum">
              <a:rPr lang="en-US" altLang="en-US">
                <a:solidFill>
                  <a:prstClr val="black"/>
                </a:solidFill>
                <a:latin typeface="Times New Roman" pitchFamily="18" charset="0"/>
              </a:rPr>
              <a:pPr/>
              <a:t>4</a:t>
            </a:fld>
            <a:endParaRPr lang="en-US" altLang="en-US">
              <a:solidFill>
                <a:prstClr val="black"/>
              </a:solidFill>
              <a:latin typeface="Times New Roman" pitchFamily="18" charset="0"/>
            </a:endParaRPr>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p:spPr>
        <p:txBody>
          <a:bodyPr/>
          <a:lstStyle/>
          <a:p>
            <a:pPr eaLnBrk="1" hangingPunct="1"/>
            <a:r>
              <a:rPr lang="en-US" altLang="en-US" smtClean="0"/>
              <a:t>Flaggers and flagging operations are critical to safety.  It is imperative to follow proper procedures and to use properly trained flaggers.  Otherwise, crashes may occur.</a:t>
            </a:r>
          </a:p>
        </p:txBody>
      </p:sp>
    </p:spTree>
    <p:extLst>
      <p:ext uri="{BB962C8B-B14F-4D97-AF65-F5344CB8AC3E}">
        <p14:creationId xmlns:p14="http://schemas.microsoft.com/office/powerpoint/2010/main" val="265504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3703A1C9-C7E0-4005-B33E-78B251DBACFC}" type="slidenum">
              <a:rPr lang="en-US" altLang="en-US">
                <a:solidFill>
                  <a:prstClr val="black"/>
                </a:solidFill>
                <a:latin typeface="Times New Roman" pitchFamily="18" charset="0"/>
              </a:rPr>
              <a:pPr/>
              <a:t>16</a:t>
            </a:fld>
            <a:endParaRPr lang="en-US" altLang="en-US">
              <a:solidFill>
                <a:prstClr val="black"/>
              </a:solidFill>
              <a:latin typeface="Times New Roman" pitchFamily="18" charset="0"/>
            </a:endParaRPr>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p:spPr>
        <p:txBody>
          <a:bodyPr/>
          <a:lstStyle/>
          <a:p>
            <a:pPr eaLnBrk="1" hangingPunct="1"/>
            <a:r>
              <a:rPr lang="en-US" altLang="en-US" smtClean="0"/>
              <a:t>The key to effective flagging is to follow proper procedures in order to gain the motorists’ respect and promote uniform responses. Improper procedures lead to crashes.</a:t>
            </a:r>
          </a:p>
        </p:txBody>
      </p:sp>
    </p:spTree>
    <p:extLst>
      <p:ext uri="{BB962C8B-B14F-4D97-AF65-F5344CB8AC3E}">
        <p14:creationId xmlns:p14="http://schemas.microsoft.com/office/powerpoint/2010/main" val="2482957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25E89F01-713D-4234-A89E-EEF93A9B3A89}" type="slidenum">
              <a:rPr lang="en-US" altLang="en-US">
                <a:solidFill>
                  <a:prstClr val="black"/>
                </a:solidFill>
                <a:latin typeface="Times New Roman" pitchFamily="18" charset="0"/>
              </a:rPr>
              <a:pPr/>
              <a:t>17</a:t>
            </a:fld>
            <a:endParaRPr lang="en-US" altLang="en-US">
              <a:solidFill>
                <a:prstClr val="black"/>
              </a:solidFill>
              <a:latin typeface="Times New Roman" pitchFamily="18" charset="0"/>
            </a:endParaRPr>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p:spPr>
        <p:txBody>
          <a:bodyPr/>
          <a:lstStyle/>
          <a:p>
            <a:pPr eaLnBrk="1" hangingPunct="1"/>
            <a:r>
              <a:rPr lang="en-US" altLang="en-US" smtClean="0"/>
              <a:t>The preferred flagger position is out of the path of moving vehicles.  Typically that is the shoulder, on a visible location and facing oncoming traffic.</a:t>
            </a:r>
          </a:p>
        </p:txBody>
      </p:sp>
    </p:spTree>
    <p:extLst>
      <p:ext uri="{BB962C8B-B14F-4D97-AF65-F5344CB8AC3E}">
        <p14:creationId xmlns:p14="http://schemas.microsoft.com/office/powerpoint/2010/main" val="253386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C792EA27-91FA-43D5-92BA-A2C652CEEEE2}" type="slidenum">
              <a:rPr lang="en-US" altLang="en-US">
                <a:solidFill>
                  <a:prstClr val="black"/>
                </a:solidFill>
                <a:latin typeface="Times New Roman" pitchFamily="18" charset="0"/>
              </a:rPr>
              <a:pPr/>
              <a:t>19</a:t>
            </a:fld>
            <a:endParaRPr lang="en-US" altLang="en-US">
              <a:solidFill>
                <a:prstClr val="black"/>
              </a:solidFill>
              <a:latin typeface="Times New Roman" pitchFamily="18" charset="0"/>
            </a:endParaRPr>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p:spPr>
        <p:txBody>
          <a:bodyPr/>
          <a:lstStyle/>
          <a:p>
            <a:pPr eaLnBrk="1" hangingPunct="1"/>
            <a:r>
              <a:rPr lang="en-US" altLang="en-US" smtClean="0"/>
              <a:t>Flagging training is obviously needed! How many things are wrong with this picture? Can a flagger be seated? Can he listen to the radio? Of have his car nearby? Or use an orange flag?  This flagger is not trained!</a:t>
            </a:r>
          </a:p>
        </p:txBody>
      </p:sp>
    </p:spTree>
    <p:extLst>
      <p:ext uri="{BB962C8B-B14F-4D97-AF65-F5344CB8AC3E}">
        <p14:creationId xmlns:p14="http://schemas.microsoft.com/office/powerpoint/2010/main" val="1768648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flagger needs better high visibility and also should have at least a flag for this incidental flagging.  A STOP/SLOW paddle</a:t>
            </a:r>
            <a:r>
              <a:rPr lang="en-US" baseline="0" dirty="0" smtClean="0"/>
              <a:t> would be better.  </a:t>
            </a:r>
            <a:r>
              <a:rPr lang="en-US" dirty="0" smtClean="0"/>
              <a:t>The flagger should not stand in the traffic lane.</a:t>
            </a:r>
            <a:endParaRPr lang="en-US" dirty="0"/>
          </a:p>
        </p:txBody>
      </p:sp>
      <p:sp>
        <p:nvSpPr>
          <p:cNvPr id="4" name="Slide Number Placeholder 3"/>
          <p:cNvSpPr>
            <a:spLocks noGrp="1"/>
          </p:cNvSpPr>
          <p:nvPr>
            <p:ph type="sldNum" sz="quarter" idx="10"/>
          </p:nvPr>
        </p:nvSpPr>
        <p:spPr/>
        <p:txBody>
          <a:bodyPr/>
          <a:lstStyle/>
          <a:p>
            <a:fld id="{B71D4D63-0C25-4413-BD04-A1EF74205149}" type="slidenum">
              <a:rPr lang="en-US" smtClean="0"/>
              <a:pPr/>
              <a:t>20</a:t>
            </a:fld>
            <a:endParaRPr lang="en-US"/>
          </a:p>
        </p:txBody>
      </p:sp>
    </p:spTree>
    <p:extLst>
      <p:ext uri="{BB962C8B-B14F-4D97-AF65-F5344CB8AC3E}">
        <p14:creationId xmlns:p14="http://schemas.microsoft.com/office/powerpoint/2010/main" val="2221253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flagger should not stand in the traffic lane.  The flagger should ALWAYS face traffic.  A STOP/SLOW paddle should be used.</a:t>
            </a:r>
          </a:p>
          <a:p>
            <a:endParaRPr lang="en-US" dirty="0"/>
          </a:p>
        </p:txBody>
      </p:sp>
      <p:sp>
        <p:nvSpPr>
          <p:cNvPr id="4" name="Slide Number Placeholder 3"/>
          <p:cNvSpPr>
            <a:spLocks noGrp="1"/>
          </p:cNvSpPr>
          <p:nvPr>
            <p:ph type="sldNum" sz="quarter" idx="10"/>
          </p:nvPr>
        </p:nvSpPr>
        <p:spPr/>
        <p:txBody>
          <a:bodyPr/>
          <a:lstStyle/>
          <a:p>
            <a:fld id="{B71D4D63-0C25-4413-BD04-A1EF74205149}" type="slidenum">
              <a:rPr lang="en-US" smtClean="0"/>
              <a:pPr/>
              <a:t>21</a:t>
            </a:fld>
            <a:endParaRPr lang="en-US"/>
          </a:p>
        </p:txBody>
      </p:sp>
    </p:spTree>
    <p:extLst>
      <p:ext uri="{BB962C8B-B14F-4D97-AF65-F5344CB8AC3E}">
        <p14:creationId xmlns:p14="http://schemas.microsoft.com/office/powerpoint/2010/main" val="1322967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flagger should not stand in the traffic lane.  The flagger should be on the shoulder.</a:t>
            </a:r>
          </a:p>
          <a:p>
            <a:endParaRPr lang="en-US" dirty="0"/>
          </a:p>
        </p:txBody>
      </p:sp>
      <p:sp>
        <p:nvSpPr>
          <p:cNvPr id="4" name="Slide Number Placeholder 3"/>
          <p:cNvSpPr>
            <a:spLocks noGrp="1"/>
          </p:cNvSpPr>
          <p:nvPr>
            <p:ph type="sldNum" sz="quarter" idx="10"/>
          </p:nvPr>
        </p:nvSpPr>
        <p:spPr/>
        <p:txBody>
          <a:bodyPr/>
          <a:lstStyle/>
          <a:p>
            <a:fld id="{B71D4D63-0C25-4413-BD04-A1EF74205149}" type="slidenum">
              <a:rPr lang="en-US" smtClean="0"/>
              <a:pPr/>
              <a:t>22</a:t>
            </a:fld>
            <a:endParaRPr lang="en-US"/>
          </a:p>
        </p:txBody>
      </p:sp>
    </p:spTree>
    <p:extLst>
      <p:ext uri="{BB962C8B-B14F-4D97-AF65-F5344CB8AC3E}">
        <p14:creationId xmlns:p14="http://schemas.microsoft.com/office/powerpoint/2010/main" val="679077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Even a Police Officer</a:t>
            </a:r>
            <a:r>
              <a:rPr lang="en-US" baseline="0" dirty="0" smtClean="0"/>
              <a:t> must have a Flag or STOP/SLOW paddle when working as a construction flagger.</a:t>
            </a:r>
            <a:endParaRPr lang="en-US" dirty="0"/>
          </a:p>
        </p:txBody>
      </p:sp>
      <p:sp>
        <p:nvSpPr>
          <p:cNvPr id="4" name="Slide Number Placeholder 3"/>
          <p:cNvSpPr>
            <a:spLocks noGrp="1"/>
          </p:cNvSpPr>
          <p:nvPr>
            <p:ph type="sldNum" sz="quarter" idx="10"/>
          </p:nvPr>
        </p:nvSpPr>
        <p:spPr/>
        <p:txBody>
          <a:bodyPr/>
          <a:lstStyle/>
          <a:p>
            <a:fld id="{B71D4D63-0C25-4413-BD04-A1EF74205149}" type="slidenum">
              <a:rPr lang="en-US" smtClean="0"/>
              <a:pPr/>
              <a:t>23</a:t>
            </a:fld>
            <a:endParaRPr lang="en-US"/>
          </a:p>
        </p:txBody>
      </p:sp>
    </p:spTree>
    <p:extLst>
      <p:ext uri="{BB962C8B-B14F-4D97-AF65-F5344CB8AC3E}">
        <p14:creationId xmlns:p14="http://schemas.microsoft.com/office/powerpoint/2010/main" val="4188574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flagger must have</a:t>
            </a:r>
            <a:r>
              <a:rPr lang="en-US" baseline="0" dirty="0" smtClean="0"/>
              <a:t> a clear escaper route.  Vehicles can block that escape.</a:t>
            </a:r>
            <a:endParaRPr lang="en-US" dirty="0"/>
          </a:p>
        </p:txBody>
      </p:sp>
      <p:sp>
        <p:nvSpPr>
          <p:cNvPr id="4" name="Slide Number Placeholder 3"/>
          <p:cNvSpPr>
            <a:spLocks noGrp="1"/>
          </p:cNvSpPr>
          <p:nvPr>
            <p:ph type="sldNum" sz="quarter" idx="10"/>
          </p:nvPr>
        </p:nvSpPr>
        <p:spPr/>
        <p:txBody>
          <a:bodyPr/>
          <a:lstStyle/>
          <a:p>
            <a:fld id="{B71D4D63-0C25-4413-BD04-A1EF74205149}" type="slidenum">
              <a:rPr lang="en-US" smtClean="0"/>
              <a:pPr/>
              <a:t>24</a:t>
            </a:fld>
            <a:endParaRPr lang="en-US"/>
          </a:p>
        </p:txBody>
      </p:sp>
    </p:spTree>
    <p:extLst>
      <p:ext uri="{BB962C8B-B14F-4D97-AF65-F5344CB8AC3E}">
        <p14:creationId xmlns:p14="http://schemas.microsoft.com/office/powerpoint/2010/main" val="813930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flagger must have</a:t>
            </a:r>
            <a:r>
              <a:rPr lang="en-US" baseline="0" dirty="0" smtClean="0"/>
              <a:t> a clear escaper route.  </a:t>
            </a:r>
            <a:r>
              <a:rPr lang="en-US" baseline="0" smtClean="0"/>
              <a:t>Guardrails </a:t>
            </a:r>
            <a:r>
              <a:rPr lang="en-US" baseline="0" dirty="0" smtClean="0"/>
              <a:t>block that escape.</a:t>
            </a:r>
            <a:endParaRPr lang="en-US" dirty="0" smtClean="0"/>
          </a:p>
          <a:p>
            <a:endParaRPr lang="en-US" dirty="0"/>
          </a:p>
        </p:txBody>
      </p:sp>
      <p:sp>
        <p:nvSpPr>
          <p:cNvPr id="4" name="Slide Number Placeholder 3"/>
          <p:cNvSpPr>
            <a:spLocks noGrp="1"/>
          </p:cNvSpPr>
          <p:nvPr>
            <p:ph type="sldNum" sz="quarter" idx="10"/>
          </p:nvPr>
        </p:nvSpPr>
        <p:spPr/>
        <p:txBody>
          <a:bodyPr/>
          <a:lstStyle/>
          <a:p>
            <a:fld id="{B71D4D63-0C25-4413-BD04-A1EF74205149}" type="slidenum">
              <a:rPr lang="en-US" smtClean="0"/>
              <a:pPr/>
              <a:t>25</a:t>
            </a:fld>
            <a:endParaRPr lang="en-US"/>
          </a:p>
        </p:txBody>
      </p:sp>
    </p:spTree>
    <p:extLst>
      <p:ext uri="{BB962C8B-B14F-4D97-AF65-F5344CB8AC3E}">
        <p14:creationId xmlns:p14="http://schemas.microsoft.com/office/powerpoint/2010/main" val="3209944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During night time hours, inclement weather and other low-light conditions, ANSI/ISEA Class III garments are highly recommended.</a:t>
            </a:r>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150FE1E-4846-4B7B-937F-7D2AE622759D}" type="slidenum">
              <a:rPr lang="en-US" altLang="en-US" smtClean="0"/>
              <a:pPr/>
              <a:t>27</a:t>
            </a:fld>
            <a:endParaRPr lang="en-US" altLang="en-US" smtClean="0"/>
          </a:p>
        </p:txBody>
      </p:sp>
    </p:spTree>
    <p:extLst>
      <p:ext uri="{BB962C8B-B14F-4D97-AF65-F5344CB8AC3E}">
        <p14:creationId xmlns:p14="http://schemas.microsoft.com/office/powerpoint/2010/main" val="609558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97521EC4-E495-4A51-AACF-F9EF764B78EC}" type="slidenum">
              <a:rPr lang="en-US" altLang="en-US">
                <a:solidFill>
                  <a:prstClr val="black"/>
                </a:solidFill>
                <a:latin typeface="Times New Roman" pitchFamily="18" charset="0"/>
              </a:rPr>
              <a:pPr/>
              <a:t>5</a:t>
            </a:fld>
            <a:endParaRPr lang="en-US" altLang="en-US">
              <a:solidFill>
                <a:prstClr val="black"/>
              </a:solidFill>
              <a:latin typeface="Times New Roman" pitchFamily="18" charset="0"/>
            </a:endParaRPr>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p:spPr>
        <p:txBody>
          <a:bodyPr/>
          <a:lstStyle/>
          <a:p>
            <a:pPr eaLnBrk="1" hangingPunct="1"/>
            <a:r>
              <a:rPr lang="en-US" altLang="en-US" smtClean="0"/>
              <a:t>However, drivers do not want to be controlled.  They are in their own world.  They also see work zones as inconveniences, so flagging is not easy.</a:t>
            </a:r>
          </a:p>
        </p:txBody>
      </p:sp>
    </p:spTree>
    <p:extLst>
      <p:ext uri="{BB962C8B-B14F-4D97-AF65-F5344CB8AC3E}">
        <p14:creationId xmlns:p14="http://schemas.microsoft.com/office/powerpoint/2010/main" val="2928001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Stop/Slow paddle is not squarely facing the oncoming traffic.  Additionally</a:t>
            </a:r>
            <a:r>
              <a:rPr lang="en-US" baseline="0" dirty="0" smtClean="0"/>
              <a:t>, the flagger appears to be distracted by a hand-held device.</a:t>
            </a:r>
            <a:endParaRPr lang="en-US" dirty="0"/>
          </a:p>
        </p:txBody>
      </p:sp>
      <p:sp>
        <p:nvSpPr>
          <p:cNvPr id="4" name="Slide Number Placeholder 3"/>
          <p:cNvSpPr>
            <a:spLocks noGrp="1"/>
          </p:cNvSpPr>
          <p:nvPr>
            <p:ph type="sldNum" sz="quarter" idx="10"/>
          </p:nvPr>
        </p:nvSpPr>
        <p:spPr/>
        <p:txBody>
          <a:bodyPr/>
          <a:lstStyle/>
          <a:p>
            <a:fld id="{B71D4D63-0C25-4413-BD04-A1EF74205149}" type="slidenum">
              <a:rPr lang="en-US" smtClean="0"/>
              <a:pPr/>
              <a:t>30</a:t>
            </a:fld>
            <a:endParaRPr lang="en-US"/>
          </a:p>
        </p:txBody>
      </p:sp>
    </p:spTree>
    <p:extLst>
      <p:ext uri="{BB962C8B-B14F-4D97-AF65-F5344CB8AC3E}">
        <p14:creationId xmlns:p14="http://schemas.microsoft.com/office/powerpoint/2010/main" val="4999191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74251E55-E860-4232-8082-5AE793F0B9F5}" type="slidenum">
              <a:rPr lang="en-US" altLang="en-US">
                <a:solidFill>
                  <a:prstClr val="black"/>
                </a:solidFill>
                <a:latin typeface="Times New Roman" pitchFamily="18" charset="0"/>
              </a:rPr>
              <a:pPr/>
              <a:t>31</a:t>
            </a:fld>
            <a:endParaRPr lang="en-US" altLang="en-US">
              <a:solidFill>
                <a:prstClr val="black"/>
              </a:solidFill>
              <a:latin typeface="Times New Roman" pitchFamily="18" charset="0"/>
            </a:endParaRPr>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p:spPr>
        <p:txBody>
          <a:bodyPr/>
          <a:lstStyle/>
          <a:p>
            <a:pPr eaLnBrk="1" hangingPunct="1"/>
            <a:r>
              <a:rPr lang="en-US" altLang="en-US" smtClean="0"/>
              <a:t>Notice that the buffer has been extended so the flagger is visible from the straight away. Also notice the short taper and the location of both flaggers (on the shoulder!).</a:t>
            </a:r>
          </a:p>
          <a:p>
            <a:pPr eaLnBrk="1" hangingPunct="1"/>
            <a:endParaRPr lang="en-US" altLang="en-US" smtClean="0"/>
          </a:p>
        </p:txBody>
      </p:sp>
    </p:spTree>
    <p:extLst>
      <p:ext uri="{BB962C8B-B14F-4D97-AF65-F5344CB8AC3E}">
        <p14:creationId xmlns:p14="http://schemas.microsoft.com/office/powerpoint/2010/main" val="2581687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D7A4B163-8B2B-4708-8121-2558BE7E1C3D}" type="slidenum">
              <a:rPr lang="en-US" altLang="en-US">
                <a:solidFill>
                  <a:prstClr val="black"/>
                </a:solidFill>
                <a:latin typeface="Times New Roman" pitchFamily="18" charset="0"/>
              </a:rPr>
              <a:pPr/>
              <a:t>34</a:t>
            </a:fld>
            <a:endParaRPr lang="en-US" altLang="en-US">
              <a:solidFill>
                <a:prstClr val="black"/>
              </a:solidFill>
              <a:latin typeface="Times New Roman" pitchFamily="18" charset="0"/>
            </a:endParaRPr>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p:spPr>
        <p:txBody>
          <a:bodyPr/>
          <a:lstStyle/>
          <a:p>
            <a:pPr eaLnBrk="1" hangingPunct="1"/>
            <a:r>
              <a:rPr lang="en-US" altLang="en-US" smtClean="0"/>
              <a:t>Remember never to stop in the path of moving vehicles.  Stand on the shoulder and display the STOP side of the paddle with the right hand  Use the left hand to also indicate stop by displaying the palm.</a:t>
            </a:r>
          </a:p>
        </p:txBody>
      </p:sp>
    </p:spTree>
    <p:extLst>
      <p:ext uri="{BB962C8B-B14F-4D97-AF65-F5344CB8AC3E}">
        <p14:creationId xmlns:p14="http://schemas.microsoft.com/office/powerpoint/2010/main" val="2402085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CEF4068A-5CD2-4B47-A605-7867BB13F1F3}" type="slidenum">
              <a:rPr lang="en-US" altLang="en-US">
                <a:solidFill>
                  <a:prstClr val="black"/>
                </a:solidFill>
                <a:latin typeface="Times New Roman" pitchFamily="18" charset="0"/>
              </a:rPr>
              <a:pPr/>
              <a:t>35</a:t>
            </a:fld>
            <a:endParaRPr lang="en-US" altLang="en-US">
              <a:solidFill>
                <a:prstClr val="black"/>
              </a:solidFill>
              <a:latin typeface="Times New Roman" pitchFamily="18" charset="0"/>
            </a:endParaRPr>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p:spPr>
        <p:txBody>
          <a:bodyPr/>
          <a:lstStyle/>
          <a:p>
            <a:pPr eaLnBrk="1" hangingPunct="1"/>
            <a:r>
              <a:rPr lang="en-US" altLang="en-US" smtClean="0"/>
              <a:t>Single flagger operations are suitable only for locations with very good approach visibility for drivers in both directions.</a:t>
            </a:r>
          </a:p>
          <a:p>
            <a:pPr eaLnBrk="1" hangingPunct="1"/>
            <a:endParaRPr lang="en-US" altLang="en-US" smtClean="0"/>
          </a:p>
          <a:p>
            <a:pPr eaLnBrk="1" hangingPunct="1"/>
            <a:r>
              <a:rPr lang="en-US" altLang="en-US" smtClean="0"/>
              <a:t>Traffic should be very light, nd there should be very little probability of opposing traffic arriving at the work zone at the same time. </a:t>
            </a:r>
          </a:p>
          <a:p>
            <a:pPr eaLnBrk="1" hangingPunct="1"/>
            <a:endParaRPr lang="en-US" altLang="en-US" smtClean="0"/>
          </a:p>
          <a:p>
            <a:pPr eaLnBrk="1" hangingPunct="1"/>
            <a:r>
              <a:rPr lang="en-US" altLang="en-US" smtClean="0"/>
              <a:t>This flagging method is not appropriate for locations where it is reasonable to expect lines of traffic to develop.</a:t>
            </a:r>
          </a:p>
          <a:p>
            <a:pPr eaLnBrk="1" hangingPunct="1"/>
            <a:endParaRPr lang="en-US" altLang="en-US" smtClean="0"/>
          </a:p>
        </p:txBody>
      </p:sp>
    </p:spTree>
    <p:extLst>
      <p:ext uri="{BB962C8B-B14F-4D97-AF65-F5344CB8AC3E}">
        <p14:creationId xmlns:p14="http://schemas.microsoft.com/office/powerpoint/2010/main" val="1625797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0190A31D-22D3-4DB6-98D5-D7AD379FE2BD}" type="slidenum">
              <a:rPr lang="en-US" altLang="en-US">
                <a:solidFill>
                  <a:prstClr val="black"/>
                </a:solidFill>
                <a:latin typeface="Times New Roman" pitchFamily="18" charset="0"/>
              </a:rPr>
              <a:pPr/>
              <a:t>6</a:t>
            </a:fld>
            <a:endParaRPr lang="en-US" altLang="en-US">
              <a:solidFill>
                <a:prstClr val="black"/>
              </a:solidFill>
              <a:latin typeface="Times New Roman" pitchFamily="18" charset="0"/>
            </a:endParaRPr>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p:spPr>
        <p:txBody>
          <a:bodyPr/>
          <a:lstStyle/>
          <a:p>
            <a:pPr eaLnBrk="1" hangingPunct="1"/>
            <a:r>
              <a:rPr lang="en-US" altLang="en-US" smtClean="0"/>
              <a:t>Flagging is a selfish profession since flaggers always protect themselves  first. They also protect workers and the driving public. Improper flagging procedures will lead to crashes.</a:t>
            </a:r>
          </a:p>
        </p:txBody>
      </p:sp>
    </p:spTree>
    <p:extLst>
      <p:ext uri="{BB962C8B-B14F-4D97-AF65-F5344CB8AC3E}">
        <p14:creationId xmlns:p14="http://schemas.microsoft.com/office/powerpoint/2010/main" val="1102839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lvl1pPr defTabSz="935507">
              <a:defRPr>
                <a:solidFill>
                  <a:schemeClr val="tx1"/>
                </a:solidFill>
                <a:latin typeface="Arial" pitchFamily="34" charset="0"/>
              </a:defRPr>
            </a:lvl1pPr>
            <a:lvl2pPr marL="702756" indent="-270291" defTabSz="935507">
              <a:defRPr>
                <a:solidFill>
                  <a:schemeClr val="tx1"/>
                </a:solidFill>
                <a:latin typeface="Arial" pitchFamily="34" charset="0"/>
              </a:defRPr>
            </a:lvl2pPr>
            <a:lvl3pPr marL="1081164" indent="-216233" defTabSz="935507">
              <a:defRPr>
                <a:solidFill>
                  <a:schemeClr val="tx1"/>
                </a:solidFill>
                <a:latin typeface="Arial" pitchFamily="34" charset="0"/>
              </a:defRPr>
            </a:lvl3pPr>
            <a:lvl4pPr marL="1513629" indent="-216233" defTabSz="935507">
              <a:defRPr>
                <a:solidFill>
                  <a:schemeClr val="tx1"/>
                </a:solidFill>
                <a:latin typeface="Arial" pitchFamily="34" charset="0"/>
              </a:defRPr>
            </a:lvl4pPr>
            <a:lvl5pPr marL="1946095" indent="-216233" defTabSz="935507">
              <a:defRPr>
                <a:solidFill>
                  <a:schemeClr val="tx1"/>
                </a:solidFill>
                <a:latin typeface="Arial" pitchFamily="34" charset="0"/>
              </a:defRPr>
            </a:lvl5pPr>
            <a:lvl6pPr marL="2378560" indent="-216233" defTabSz="935507" eaLnBrk="0" fontAlgn="base" hangingPunct="0">
              <a:spcBef>
                <a:spcPct val="0"/>
              </a:spcBef>
              <a:spcAft>
                <a:spcPct val="0"/>
              </a:spcAft>
              <a:defRPr>
                <a:solidFill>
                  <a:schemeClr val="tx1"/>
                </a:solidFill>
                <a:latin typeface="Arial" pitchFamily="34" charset="0"/>
              </a:defRPr>
            </a:lvl6pPr>
            <a:lvl7pPr marL="2811026" indent="-216233" defTabSz="935507" eaLnBrk="0" fontAlgn="base" hangingPunct="0">
              <a:spcBef>
                <a:spcPct val="0"/>
              </a:spcBef>
              <a:spcAft>
                <a:spcPct val="0"/>
              </a:spcAft>
              <a:defRPr>
                <a:solidFill>
                  <a:schemeClr val="tx1"/>
                </a:solidFill>
                <a:latin typeface="Arial" pitchFamily="34" charset="0"/>
              </a:defRPr>
            </a:lvl7pPr>
            <a:lvl8pPr marL="3243491" indent="-216233" defTabSz="935507" eaLnBrk="0" fontAlgn="base" hangingPunct="0">
              <a:spcBef>
                <a:spcPct val="0"/>
              </a:spcBef>
              <a:spcAft>
                <a:spcPct val="0"/>
              </a:spcAft>
              <a:defRPr>
                <a:solidFill>
                  <a:schemeClr val="tx1"/>
                </a:solidFill>
                <a:latin typeface="Arial" pitchFamily="34" charset="0"/>
              </a:defRPr>
            </a:lvl8pPr>
            <a:lvl9pPr marL="3675957" indent="-216233" defTabSz="935507" eaLnBrk="0" fontAlgn="base" hangingPunct="0">
              <a:spcBef>
                <a:spcPct val="0"/>
              </a:spcBef>
              <a:spcAft>
                <a:spcPct val="0"/>
              </a:spcAft>
              <a:defRPr>
                <a:solidFill>
                  <a:schemeClr val="tx1"/>
                </a:solidFill>
                <a:latin typeface="Arial" pitchFamily="34" charset="0"/>
              </a:defRPr>
            </a:lvl9pPr>
          </a:lstStyle>
          <a:p>
            <a:fld id="{D57C007A-FCF6-4799-8D46-89F4C7FCEE5E}" type="slidenum">
              <a:rPr lang="en-US" altLang="en-US">
                <a:solidFill>
                  <a:prstClr val="black"/>
                </a:solidFill>
                <a:latin typeface="Times New Roman" pitchFamily="18" charset="0"/>
              </a:rPr>
              <a:pPr/>
              <a:t>8</a:t>
            </a:fld>
            <a:endParaRPr lang="en-US" altLang="en-US">
              <a:solidFill>
                <a:prstClr val="black"/>
              </a:solidFill>
              <a:latin typeface="Times New Roman" pitchFamily="18" charset="0"/>
            </a:endParaRPr>
          </a:p>
        </p:txBody>
      </p:sp>
      <p:sp>
        <p:nvSpPr>
          <p:cNvPr id="231427" name="Rectangle 2"/>
          <p:cNvSpPr>
            <a:spLocks noGrp="1" noRot="1" noChangeAspect="1" noChangeArrowheads="1" noTextEdit="1"/>
          </p:cNvSpPr>
          <p:nvPr>
            <p:ph type="sldImg"/>
          </p:nvPr>
        </p:nvSpPr>
        <p:spPr>
          <a:xfrm>
            <a:off x="1144588" y="684213"/>
            <a:ext cx="4570412" cy="3429000"/>
          </a:xfrm>
          <a:solidFill>
            <a:srgbClr val="FFFFFF"/>
          </a:solidFill>
          <a:ln/>
        </p:spPr>
      </p:sp>
      <p:sp>
        <p:nvSpPr>
          <p:cNvPr id="231428" name="Rectangle 3"/>
          <p:cNvSpPr>
            <a:spLocks noGrp="1" noChangeArrowheads="1"/>
          </p:cNvSpPr>
          <p:nvPr>
            <p:ph type="body" idx="1"/>
          </p:nvPr>
        </p:nvSpPr>
        <p:spPr>
          <a:solidFill>
            <a:srgbClr val="FFFFFF"/>
          </a:solidFill>
        </p:spPr>
        <p:txBody>
          <a:bodyPr lIns="93677" tIns="46839" rIns="93677" bIns="46839"/>
          <a:lstStyle/>
          <a:p>
            <a:pPr algn="just" eaLnBrk="1" hangingPunct="1"/>
            <a:r>
              <a:rPr lang="en-US" altLang="en-US" smtClean="0"/>
              <a:t>This illustration demonstrates various  improper flagging techniques including: (1) flagger not holding the sign so that the message can be read by the motorists (sign turned to the side) and is also standing unnecessarily in the travel lanes, as shown in the upper left photograph, (2) flagger is directing traffic improperly by sitting in the back of a pick-up truck, as shown in the upper right photograph, and (3) flagger has his back toward traffic, as shown in the bottom center photograph.  Additionally, in all of the photographs, the flaggers are not wearing hard hats.  </a:t>
            </a:r>
          </a:p>
          <a:p>
            <a:pPr algn="just" eaLnBrk="1" hangingPunct="1"/>
            <a:endParaRPr lang="en-US" altLang="en-US" smtClean="0"/>
          </a:p>
        </p:txBody>
      </p:sp>
    </p:spTree>
    <p:extLst>
      <p:ext uri="{BB962C8B-B14F-4D97-AF65-F5344CB8AC3E}">
        <p14:creationId xmlns:p14="http://schemas.microsoft.com/office/powerpoint/2010/main" val="3350891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F6B4C7DB-8A3D-40E5-832C-AB3DA28BF287}" type="slidenum">
              <a:rPr lang="en-US" altLang="en-US">
                <a:solidFill>
                  <a:prstClr val="black"/>
                </a:solidFill>
                <a:latin typeface="Times New Roman" pitchFamily="18" charset="0"/>
              </a:rPr>
              <a:pPr/>
              <a:t>10</a:t>
            </a:fld>
            <a:endParaRPr lang="en-US" altLang="en-US">
              <a:solidFill>
                <a:prstClr val="black"/>
              </a:solidFill>
              <a:latin typeface="Times New Roman" pitchFamily="18" charset="0"/>
            </a:endParaRPr>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p:spPr>
        <p:txBody>
          <a:bodyPr/>
          <a:lstStyle/>
          <a:p>
            <a:pPr eaLnBrk="1" hangingPunct="1"/>
            <a:r>
              <a:rPr lang="en-US" altLang="en-US" smtClean="0"/>
              <a:t>The ABCs of flagging are critical:</a:t>
            </a:r>
          </a:p>
          <a:p>
            <a:pPr eaLnBrk="1" hangingPunct="1"/>
            <a:r>
              <a:rPr lang="en-US" altLang="en-US" smtClean="0"/>
              <a:t>-Always have advance warning signs</a:t>
            </a:r>
          </a:p>
          <a:p>
            <a:pPr eaLnBrk="1" hangingPunct="1">
              <a:buFontTx/>
              <a:buChar char="-"/>
            </a:pPr>
            <a:r>
              <a:rPr lang="en-US" altLang="en-US" smtClean="0"/>
              <a:t>Flaggers should be well visible and alert at all times</a:t>
            </a:r>
          </a:p>
          <a:p>
            <a:pPr eaLnBrk="1" hangingPunct="1">
              <a:buFontTx/>
              <a:buChar char="-"/>
            </a:pPr>
            <a:r>
              <a:rPr lang="en-US" altLang="en-US" smtClean="0"/>
              <a:t>They should be in control.  They are a legal traffic control device! Command respect!</a:t>
            </a:r>
          </a:p>
        </p:txBody>
      </p:sp>
    </p:spTree>
    <p:extLst>
      <p:ext uri="{BB962C8B-B14F-4D97-AF65-F5344CB8AC3E}">
        <p14:creationId xmlns:p14="http://schemas.microsoft.com/office/powerpoint/2010/main" val="564971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FB869C74-0A9C-4312-B1E4-974F2135EF05}" type="slidenum">
              <a:rPr lang="en-US" altLang="en-US">
                <a:solidFill>
                  <a:prstClr val="black"/>
                </a:solidFill>
                <a:latin typeface="Times New Roman" pitchFamily="18" charset="0"/>
              </a:rPr>
              <a:pPr/>
              <a:t>12</a:t>
            </a:fld>
            <a:endParaRPr lang="en-US" altLang="en-US">
              <a:solidFill>
                <a:prstClr val="black"/>
              </a:solidFill>
              <a:latin typeface="Times New Roman" pitchFamily="18" charset="0"/>
            </a:endParaRPr>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p:spPr>
        <p:txBody>
          <a:bodyPr/>
          <a:lstStyle/>
          <a:p>
            <a:pPr eaLnBrk="1" hangingPunct="1"/>
            <a:r>
              <a:rPr lang="en-US" altLang="en-US" smtClean="0"/>
              <a:t>The spacing and location of signs depends on the type of road, whether urban or rural. Urban roads usually have significant pedestrian traffic, slower speeds than rural roads, and curb and gutter.  Rural road speeds tend to be faster, with little pedestrian traffic and few intersections. In rural areas, the suggested spacing for warning signs is 500 feet, for example.</a:t>
            </a:r>
          </a:p>
          <a:p>
            <a:pPr eaLnBrk="1" hangingPunct="1"/>
            <a:endParaRPr lang="en-US" altLang="en-US" smtClean="0"/>
          </a:p>
        </p:txBody>
      </p:sp>
    </p:spTree>
    <p:extLst>
      <p:ext uri="{BB962C8B-B14F-4D97-AF65-F5344CB8AC3E}">
        <p14:creationId xmlns:p14="http://schemas.microsoft.com/office/powerpoint/2010/main" val="2048366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76E076B7-476A-4731-9F03-2E1138A3AD96}" type="slidenum">
              <a:rPr lang="en-US" altLang="en-US">
                <a:solidFill>
                  <a:prstClr val="black"/>
                </a:solidFill>
                <a:latin typeface="Times New Roman" pitchFamily="18" charset="0"/>
              </a:rPr>
              <a:pPr/>
              <a:t>13</a:t>
            </a:fld>
            <a:endParaRPr lang="en-US" altLang="en-US">
              <a:solidFill>
                <a:prstClr val="black"/>
              </a:solidFill>
              <a:latin typeface="Times New Roman" pitchFamily="18" charset="0"/>
            </a:endParaRPr>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p:spPr>
        <p:txBody>
          <a:bodyPr/>
          <a:lstStyle/>
          <a:p>
            <a:pPr eaLnBrk="1" hangingPunct="1"/>
            <a:r>
              <a:rPr lang="en-US" altLang="en-US" smtClean="0"/>
              <a:t>A taper is a transition needed when lanes are closed. Short tapers encourage drivers to slow down. So short tapers, not to exceed 100 feet, are recommended for two-lane roads where the remaining open lane is controlled by flaggers. </a:t>
            </a:r>
          </a:p>
        </p:txBody>
      </p:sp>
    </p:spTree>
    <p:extLst>
      <p:ext uri="{BB962C8B-B14F-4D97-AF65-F5344CB8AC3E}">
        <p14:creationId xmlns:p14="http://schemas.microsoft.com/office/powerpoint/2010/main" val="6255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4599D00C-8F9B-4E1A-9BED-7099F9BB9414}" type="slidenum">
              <a:rPr lang="en-US" altLang="en-US">
                <a:solidFill>
                  <a:prstClr val="black"/>
                </a:solidFill>
                <a:latin typeface="Times New Roman" pitchFamily="18" charset="0"/>
              </a:rPr>
              <a:pPr/>
              <a:t>14</a:t>
            </a:fld>
            <a:endParaRPr lang="en-US" altLang="en-US">
              <a:solidFill>
                <a:prstClr val="black"/>
              </a:solidFill>
              <a:latin typeface="Times New Roman" pitchFamily="18" charset="0"/>
            </a:endParaRPr>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p:spPr>
        <p:txBody>
          <a:bodyPr/>
          <a:lstStyle/>
          <a:p>
            <a:pPr eaLnBrk="1" hangingPunct="1"/>
            <a:r>
              <a:rPr lang="en-US" altLang="en-US" smtClean="0"/>
              <a:t>Buffer spaces are empty areas between the taper and the actual work space. This allows drivers to recover should they drive through the taper. The faster the speed, the longer the buffer space.</a:t>
            </a:r>
          </a:p>
        </p:txBody>
      </p:sp>
    </p:spTree>
    <p:extLst>
      <p:ext uri="{BB962C8B-B14F-4D97-AF65-F5344CB8AC3E}">
        <p14:creationId xmlns:p14="http://schemas.microsoft.com/office/powerpoint/2010/main" val="870567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1A4B993D-ABC6-4A20-A951-B4A6205AC060}" type="slidenum">
              <a:rPr lang="en-US" altLang="en-US">
                <a:solidFill>
                  <a:prstClr val="black"/>
                </a:solidFill>
                <a:latin typeface="Times New Roman" pitchFamily="18" charset="0"/>
              </a:rPr>
              <a:pPr/>
              <a:t>15</a:t>
            </a:fld>
            <a:endParaRPr lang="en-US" altLang="en-US">
              <a:solidFill>
                <a:prstClr val="black"/>
              </a:solidFill>
              <a:latin typeface="Times New Roman" pitchFamily="18" charset="0"/>
            </a:endParaRPr>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p:spPr>
        <p:txBody>
          <a:bodyPr/>
          <a:lstStyle/>
          <a:p>
            <a:pPr eaLnBrk="1" hangingPunct="1"/>
            <a:r>
              <a:rPr lang="en-US" altLang="en-US" smtClean="0"/>
              <a:t>A 24” x 24” paddle is the smallest allowed and should be used for low-speed operations.  Larger paddles are better. They are meant to be attended so they don’t have feet.  Never place a paddle in a cone or leave it unattended.</a:t>
            </a:r>
          </a:p>
        </p:txBody>
      </p:sp>
    </p:spTree>
    <p:extLst>
      <p:ext uri="{BB962C8B-B14F-4D97-AF65-F5344CB8AC3E}">
        <p14:creationId xmlns:p14="http://schemas.microsoft.com/office/powerpoint/2010/main" val="23727760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89890" name="Rectangle 2"/>
          <p:cNvSpPr>
            <a:spLocks noGrp="1" noChangeArrowheads="1"/>
          </p:cNvSpPr>
          <p:nvPr>
            <p:ph type="subTitle" sz="quarter" idx="1"/>
          </p:nvPr>
        </p:nvSpPr>
        <p:spPr>
          <a:xfrm>
            <a:off x="4211638" y="3860800"/>
            <a:ext cx="4464050" cy="1295400"/>
          </a:xfrm>
        </p:spPr>
        <p:txBody>
          <a:bodyPr/>
          <a:lstStyle>
            <a:lvl1pPr marL="0" indent="0">
              <a:buFontTx/>
              <a:buNone/>
              <a:defRPr sz="2400"/>
            </a:lvl1pPr>
          </a:lstStyle>
          <a:p>
            <a:r>
              <a:rPr lang="de-DE"/>
              <a:t>Click to edit Master subtitle style</a:t>
            </a:r>
            <a:endParaRPr lang="en-US"/>
          </a:p>
        </p:txBody>
      </p:sp>
      <p:sp>
        <p:nvSpPr>
          <p:cNvPr id="1189891" name="Rectangle 3"/>
          <p:cNvSpPr>
            <a:spLocks noGrp="1" noChangeArrowheads="1"/>
          </p:cNvSpPr>
          <p:nvPr>
            <p:ph type="ctrTitle" sz="quarter"/>
          </p:nvPr>
        </p:nvSpPr>
        <p:spPr>
          <a:xfrm>
            <a:off x="2268538" y="2419350"/>
            <a:ext cx="6407150" cy="673100"/>
          </a:xfrm>
        </p:spPr>
        <p:txBody>
          <a:bodyPr/>
          <a:lstStyle>
            <a:lvl1pPr>
              <a:defRPr sz="3200"/>
            </a:lvl1pPr>
          </a:lstStyle>
          <a:p>
            <a:r>
              <a:rPr lang="de-DE"/>
              <a:t>Click to edit Master title style</a:t>
            </a:r>
            <a:endParaRPr lang="en-US"/>
          </a:p>
        </p:txBody>
      </p:sp>
      <p:sp>
        <p:nvSpPr>
          <p:cNvPr id="4" name="Rectangle 4"/>
          <p:cNvSpPr>
            <a:spLocks noGrp="1" noChangeArrowheads="1"/>
          </p:cNvSpPr>
          <p:nvPr>
            <p:ph type="ftr" sz="quarter" idx="10"/>
          </p:nvPr>
        </p:nvSpPr>
        <p:spPr>
          <a:xfrm>
            <a:off x="2157413" y="6524625"/>
            <a:ext cx="2035175" cy="230188"/>
          </a:xfrm>
        </p:spPr>
        <p:txBody>
          <a:bodyPr/>
          <a:lstStyle>
            <a:lvl1pPr>
              <a:lnSpc>
                <a:spcPct val="100000"/>
              </a:lnSpc>
              <a:defRPr sz="700"/>
            </a:lvl1pPr>
          </a:lstStyle>
          <a:p>
            <a:pPr>
              <a:defRPr/>
            </a:pPr>
            <a:r>
              <a:rPr lang="en-US" smtClean="0"/>
              <a:t>AGC of America</a:t>
            </a:r>
            <a:endParaRPr lang="en-US"/>
          </a:p>
        </p:txBody>
      </p:sp>
      <p:sp>
        <p:nvSpPr>
          <p:cNvPr id="5" name="Rectangle 5"/>
          <p:cNvSpPr>
            <a:spLocks noGrp="1" noChangeArrowheads="1"/>
          </p:cNvSpPr>
          <p:nvPr>
            <p:ph type="sldNum" sz="quarter" idx="11"/>
          </p:nvPr>
        </p:nvSpPr>
        <p:spPr>
          <a:xfrm>
            <a:off x="7829550" y="6496050"/>
            <a:ext cx="990600" cy="228600"/>
          </a:xfrm>
        </p:spPr>
        <p:txBody>
          <a:bodyPr/>
          <a:lstStyle>
            <a:lvl1pPr algn="r">
              <a:defRPr sz="700">
                <a:solidFill>
                  <a:srgbClr val="000000"/>
                </a:solidFill>
              </a:defRPr>
            </a:lvl1pPr>
          </a:lstStyle>
          <a:p>
            <a:pPr>
              <a:defRPr/>
            </a:pPr>
            <a:fld id="{E50045AD-A962-46E9-BCB9-347526CF209C}" type="slidenum">
              <a:rPr lang="en-US"/>
              <a:pPr>
                <a:defRPr/>
              </a:pPr>
              <a:t>‹#›</a:t>
            </a:fld>
            <a:endParaRPr lang="en-US"/>
          </a:p>
        </p:txBody>
      </p:sp>
    </p:spTree>
    <p:extLst>
      <p:ext uri="{BB962C8B-B14F-4D97-AF65-F5344CB8AC3E}">
        <p14:creationId xmlns:p14="http://schemas.microsoft.com/office/powerpoint/2010/main" val="2680900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5" name="Rectangle 5"/>
          <p:cNvSpPr>
            <a:spLocks noGrp="1" noChangeArrowheads="1"/>
          </p:cNvSpPr>
          <p:nvPr>
            <p:ph type="sldNum" sz="quarter" idx="11"/>
          </p:nvPr>
        </p:nvSpPr>
        <p:spPr/>
        <p:txBody>
          <a:bodyPr/>
          <a:lstStyle>
            <a:lvl1pPr algn="l">
              <a:defRPr/>
            </a:lvl1pPr>
          </a:lstStyle>
          <a:p>
            <a:pPr>
              <a:defRPr/>
            </a:pPr>
            <a:fld id="{9EFEC9B5-B451-4A62-9006-43EFEC980692}" type="slidenum">
              <a:rPr lang="en-US"/>
              <a:pPr>
                <a:defRPr/>
              </a:pPr>
              <a:t>‹#›</a:t>
            </a:fld>
            <a:endParaRPr lang="en-US"/>
          </a:p>
        </p:txBody>
      </p:sp>
    </p:spTree>
    <p:extLst>
      <p:ext uri="{BB962C8B-B14F-4D97-AF65-F5344CB8AC3E}">
        <p14:creationId xmlns:p14="http://schemas.microsoft.com/office/powerpoint/2010/main" val="1795157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06413"/>
            <a:ext cx="2033588" cy="51546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9750" y="506413"/>
            <a:ext cx="5949950" cy="51546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5" name="Rectangle 5"/>
          <p:cNvSpPr>
            <a:spLocks noGrp="1" noChangeArrowheads="1"/>
          </p:cNvSpPr>
          <p:nvPr>
            <p:ph type="sldNum" sz="quarter" idx="11"/>
          </p:nvPr>
        </p:nvSpPr>
        <p:spPr/>
        <p:txBody>
          <a:bodyPr/>
          <a:lstStyle>
            <a:lvl1pPr algn="l">
              <a:defRPr/>
            </a:lvl1pPr>
          </a:lstStyle>
          <a:p>
            <a:pPr>
              <a:defRPr/>
            </a:pPr>
            <a:fld id="{293A7248-D498-41E3-9A8F-58C8E224C740}" type="slidenum">
              <a:rPr lang="en-US"/>
              <a:pPr>
                <a:defRPr/>
              </a:pPr>
              <a:t>‹#›</a:t>
            </a:fld>
            <a:endParaRPr lang="en-US"/>
          </a:p>
        </p:txBody>
      </p:sp>
    </p:spTree>
    <p:extLst>
      <p:ext uri="{BB962C8B-B14F-4D97-AF65-F5344CB8AC3E}">
        <p14:creationId xmlns:p14="http://schemas.microsoft.com/office/powerpoint/2010/main" val="1618292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1050" y="506413"/>
            <a:ext cx="6624638" cy="10382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9750" y="2133600"/>
            <a:ext cx="3990975" cy="3527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3125" y="2133600"/>
            <a:ext cx="3992563" cy="3527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6" name="Rectangle 5"/>
          <p:cNvSpPr>
            <a:spLocks noGrp="1" noChangeArrowheads="1"/>
          </p:cNvSpPr>
          <p:nvPr>
            <p:ph type="sldNum" sz="quarter" idx="11"/>
          </p:nvPr>
        </p:nvSpPr>
        <p:spPr/>
        <p:txBody>
          <a:bodyPr/>
          <a:lstStyle>
            <a:lvl1pPr algn="l">
              <a:defRPr/>
            </a:lvl1pPr>
          </a:lstStyle>
          <a:p>
            <a:pPr>
              <a:defRPr/>
            </a:pPr>
            <a:fld id="{7E5218B8-0ECB-4A4C-A26B-8AEDD034F744}" type="slidenum">
              <a:rPr lang="en-US"/>
              <a:pPr>
                <a:defRPr/>
              </a:pPr>
              <a:t>‹#›</a:t>
            </a:fld>
            <a:endParaRPr lang="en-US"/>
          </a:p>
        </p:txBody>
      </p:sp>
    </p:spTree>
    <p:extLst>
      <p:ext uri="{BB962C8B-B14F-4D97-AF65-F5344CB8AC3E}">
        <p14:creationId xmlns:p14="http://schemas.microsoft.com/office/powerpoint/2010/main" val="2880588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en-US" noProof="0" smtClean="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en-US" noProof="0" smtClean="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E05EC0FB-BF12-4A6D-91A9-4C505C526AF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26866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F711A62-1A85-4ACF-953E-003AAD912065}"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661807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B4CE53D1-11DE-4829-AAA8-530BD4DB1AE8}"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421427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3233FF6-D749-4F17-9854-78406CBA09C5}"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090162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1956D12A-58F2-49B9-A6CA-3719259CE9A9}"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216538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48BBA86F-84D8-4C62-A5FE-0141C87271B7}"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124355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C3676673-1D96-438E-BE96-FAA6D97A8E21}" type="slidenum">
              <a:rPr lang="en-US">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746955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5" name="Rectangle 5"/>
          <p:cNvSpPr>
            <a:spLocks noGrp="1" noChangeArrowheads="1"/>
          </p:cNvSpPr>
          <p:nvPr>
            <p:ph type="sldNum" sz="quarter" idx="11"/>
          </p:nvPr>
        </p:nvSpPr>
        <p:spPr/>
        <p:txBody>
          <a:bodyPr/>
          <a:lstStyle>
            <a:lvl1pPr algn="l">
              <a:defRPr/>
            </a:lvl1pPr>
          </a:lstStyle>
          <a:p>
            <a:pPr>
              <a:defRPr/>
            </a:pPr>
            <a:fld id="{D39459A8-BEB6-4895-95A6-BA7FD1BF30E7}" type="slidenum">
              <a:rPr lang="en-US"/>
              <a:pPr>
                <a:defRPr/>
              </a:pPr>
              <a:t>‹#›</a:t>
            </a:fld>
            <a:endParaRPr lang="en-US"/>
          </a:p>
        </p:txBody>
      </p:sp>
    </p:spTree>
    <p:extLst>
      <p:ext uri="{BB962C8B-B14F-4D97-AF65-F5344CB8AC3E}">
        <p14:creationId xmlns:p14="http://schemas.microsoft.com/office/powerpoint/2010/main" val="42488671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8A630AAD-4B3F-4F55-B2B9-4841190D2C72}"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05014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6C10A9A-71FE-4537-B155-8AD87FFF376D}"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226837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121151D-6E9A-4265-A8A3-EC5C71D91E8A}"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814976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CC0CB08-DF8B-44BA-862B-F957605F1569}"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407662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7E63FE65-EEB1-468F-AD36-E7711C432542}"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714749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AB13FA05-CF81-4B41-8C23-BBB76CA58DD7}"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4493369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A2433EC5-F143-44FE-ADD3-195ACBD649DE}"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6865578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EB64ACE-9DEF-41B6-9C9B-94A6E0E8CC0E}"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2483106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DDE0CD4-067C-4C27-9168-B3880E669C1C}"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828083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64B21834-3C1E-48FA-9DC2-882E3E416A36}"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600772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5" name="Rectangle 5"/>
          <p:cNvSpPr>
            <a:spLocks noGrp="1" noChangeArrowheads="1"/>
          </p:cNvSpPr>
          <p:nvPr>
            <p:ph type="sldNum" sz="quarter" idx="11"/>
          </p:nvPr>
        </p:nvSpPr>
        <p:spPr/>
        <p:txBody>
          <a:bodyPr/>
          <a:lstStyle>
            <a:lvl1pPr algn="l">
              <a:defRPr/>
            </a:lvl1pPr>
          </a:lstStyle>
          <a:p>
            <a:pPr>
              <a:defRPr/>
            </a:pPr>
            <a:fld id="{6688C20F-DDD0-4706-9245-20D243CB8434}" type="slidenum">
              <a:rPr lang="en-US"/>
              <a:pPr>
                <a:defRPr/>
              </a:pPr>
              <a:t>‹#›</a:t>
            </a:fld>
            <a:endParaRPr lang="en-US"/>
          </a:p>
        </p:txBody>
      </p:sp>
    </p:spTree>
    <p:extLst>
      <p:ext uri="{BB962C8B-B14F-4D97-AF65-F5344CB8AC3E}">
        <p14:creationId xmlns:p14="http://schemas.microsoft.com/office/powerpoint/2010/main" val="901506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95B9A935-E62F-4E62-B394-0EE19A9F78B0}"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8749924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145088" y="2017713"/>
            <a:ext cx="3810000" cy="4114800"/>
          </a:xfrm>
        </p:spPr>
        <p:txBody>
          <a:bodyPr/>
          <a:lstStyle/>
          <a:p>
            <a:pPr lvl="0"/>
            <a:endParaRPr lang="en-US" noProof="0" smtClean="0"/>
          </a:p>
        </p:txBody>
      </p:sp>
      <p:sp>
        <p:nvSpPr>
          <p:cNvPr id="5" name="Rectangle 11"/>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EF1AC1AB-2D73-4593-9DDA-C1CEE107DB8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343795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en-US" noProof="0" smtClean="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en-US" noProof="0" smtClean="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r>
              <a:rPr lang="en-US" dirty="0" smtClean="0">
                <a:solidFill>
                  <a:srgbClr val="000000"/>
                </a:solidFill>
              </a:rPr>
              <a:t>AGC of America</a:t>
            </a:r>
            <a:endParaRPr lang="en-US" dirty="0">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91D45258-614A-4CD8-B032-BBE88B6F71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031750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C0E0315-2DF1-4AB8-98BA-F97A9A7D02C5}"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
        <p:nvSpPr>
          <p:cNvPr id="7" name="Rectangle 17"/>
          <p:cNvSpPr txBox="1">
            <a:spLocks noChangeArrowheads="1"/>
          </p:cNvSpPr>
          <p:nvPr userDrawn="1"/>
        </p:nvSpPr>
        <p:spPr bwMode="auto">
          <a:xfrm>
            <a:off x="3124200" y="6194234"/>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5783172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E133DBD-8B73-4BBF-A65D-347E29E5CCE0}"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8604764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01C0BDF-4DE1-4A31-A693-E5EB7A2AAE38}"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
        <p:nvSpPr>
          <p:cNvPr id="8" name="Rectangle 17"/>
          <p:cNvSpPr txBox="1">
            <a:spLocks noChangeArrowheads="1"/>
          </p:cNvSpPr>
          <p:nvPr userDrawn="1"/>
        </p:nvSpPr>
        <p:spPr bwMode="auto">
          <a:xfrm>
            <a:off x="32004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7132106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89637B8E-23B0-4ED3-8ED6-1C8CDC262042}"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
        <p:nvSpPr>
          <p:cNvPr id="10" name="Rectangle 17"/>
          <p:cNvSpPr txBox="1">
            <a:spLocks noChangeArrowheads="1"/>
          </p:cNvSpPr>
          <p:nvPr userDrawn="1"/>
        </p:nvSpPr>
        <p:spPr bwMode="auto">
          <a:xfrm>
            <a:off x="3276600" y="6183217"/>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050829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A9018CC3-1F78-4715-840B-CA401CE0A3B1}"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
        <p:nvSpPr>
          <p:cNvPr id="6" name="Rectangle 17"/>
          <p:cNvSpPr txBox="1">
            <a:spLocks noChangeArrowheads="1"/>
          </p:cNvSpPr>
          <p:nvPr userDrawn="1"/>
        </p:nvSpPr>
        <p:spPr bwMode="auto">
          <a:xfrm>
            <a:off x="3276600" y="64008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0575999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FCE39F11-1333-4C3E-A3B0-2002652D4B05}" type="slidenum">
              <a:rPr lang="en-US">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
        <p:nvSpPr>
          <p:cNvPr id="5" name="Rectangle 17"/>
          <p:cNvSpPr txBox="1">
            <a:spLocks noChangeArrowheads="1"/>
          </p:cNvSpPr>
          <p:nvPr userDrawn="1"/>
        </p:nvSpPr>
        <p:spPr bwMode="auto">
          <a:xfrm>
            <a:off x="3200400" y="61722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655659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190B672D-DDBB-4481-A789-FF6170E73048}"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301569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2133600"/>
            <a:ext cx="3990975" cy="3527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3125" y="2133600"/>
            <a:ext cx="3992563" cy="3527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6" name="Rectangle 5"/>
          <p:cNvSpPr>
            <a:spLocks noGrp="1" noChangeArrowheads="1"/>
          </p:cNvSpPr>
          <p:nvPr>
            <p:ph type="sldNum" sz="quarter" idx="11"/>
          </p:nvPr>
        </p:nvSpPr>
        <p:spPr/>
        <p:txBody>
          <a:bodyPr/>
          <a:lstStyle>
            <a:lvl1pPr algn="l">
              <a:defRPr/>
            </a:lvl1pPr>
          </a:lstStyle>
          <a:p>
            <a:pPr>
              <a:defRPr/>
            </a:pPr>
            <a:fld id="{C8F62FB0-B9C2-4132-9F09-72A80BB40AFA}" type="slidenum">
              <a:rPr lang="en-US"/>
              <a:pPr>
                <a:defRPr/>
              </a:pPr>
              <a:t>‹#›</a:t>
            </a:fld>
            <a:endParaRPr lang="en-US"/>
          </a:p>
        </p:txBody>
      </p:sp>
    </p:spTree>
    <p:extLst>
      <p:ext uri="{BB962C8B-B14F-4D97-AF65-F5344CB8AC3E}">
        <p14:creationId xmlns:p14="http://schemas.microsoft.com/office/powerpoint/2010/main" val="27669148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2B2CE04-275A-4372-983F-FF139E9B0539}"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5056676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00CDA40D-B660-4F0D-BD30-411A700B45A1}"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8820729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80FF1B5-1E2A-4E3A-A399-7887F22D5119}"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6491559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2EB01A83-9004-4CAF-9DDD-4B837D030ED7}"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122891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292C795-EEC1-4C7F-B556-EE71E4AC981F}"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1261683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86FAEB09-3D4C-4AF6-8731-6C611A749323}"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245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E87F4DDA-0E58-435F-88EB-3B291FBC4DD1}"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
        <p:nvSpPr>
          <p:cNvPr id="7" name="Rectangle 17"/>
          <p:cNvSpPr txBox="1">
            <a:spLocks noChangeArrowheads="1"/>
          </p:cNvSpPr>
          <p:nvPr userDrawn="1"/>
        </p:nvSpPr>
        <p:spPr bwMode="auto">
          <a:xfrm>
            <a:off x="3276600" y="6216267"/>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8569033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4257EFA-EE76-4F71-80EE-8E3DE3A5B6C4}"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
        <p:nvSpPr>
          <p:cNvPr id="8" name="Rectangle 17"/>
          <p:cNvSpPr txBox="1">
            <a:spLocks noChangeArrowheads="1"/>
          </p:cNvSpPr>
          <p:nvPr userDrawn="1"/>
        </p:nvSpPr>
        <p:spPr bwMode="auto">
          <a:xfrm>
            <a:off x="3239877" y="61722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882297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9C71E1B8-8E01-43F7-A5AD-BE6492098C36}"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3094674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15D83FCA-351D-4AC3-8DF8-EE5556DB0D91}"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013668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8" name="Rectangle 5"/>
          <p:cNvSpPr>
            <a:spLocks noGrp="1" noChangeArrowheads="1"/>
          </p:cNvSpPr>
          <p:nvPr>
            <p:ph type="sldNum" sz="quarter" idx="11"/>
          </p:nvPr>
        </p:nvSpPr>
        <p:spPr/>
        <p:txBody>
          <a:bodyPr/>
          <a:lstStyle>
            <a:lvl1pPr algn="l">
              <a:defRPr/>
            </a:lvl1pPr>
          </a:lstStyle>
          <a:p>
            <a:pPr>
              <a:defRPr/>
            </a:pPr>
            <a:fld id="{AF767D30-CEC5-4704-BEDF-77B0AF25B7D0}" type="slidenum">
              <a:rPr lang="en-US"/>
              <a:pPr>
                <a:defRPr/>
              </a:pPr>
              <a:t>‹#›</a:t>
            </a:fld>
            <a:endParaRPr lang="en-US"/>
          </a:p>
        </p:txBody>
      </p:sp>
    </p:spTree>
    <p:extLst>
      <p:ext uri="{BB962C8B-B14F-4D97-AF65-F5344CB8AC3E}">
        <p14:creationId xmlns:p14="http://schemas.microsoft.com/office/powerpoint/2010/main" val="2536972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a:lstStyle/>
          <a:p>
            <a:pPr lvl="0"/>
            <a:endParaRPr lang="en-US" noProof="0" dirty="0" smtClean="0"/>
          </a:p>
        </p:txBody>
      </p:sp>
      <p:sp>
        <p:nvSpPr>
          <p:cNvPr id="4" name="Text Placeholder 3"/>
          <p:cNvSpPr>
            <a:spLocks noGrp="1"/>
          </p:cNvSpPr>
          <p:nvPr>
            <p:ph type="body"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a:defRPr/>
            </a:lvl1pPr>
          </a:lstStyle>
          <a:p>
            <a:pPr>
              <a:defRPr/>
            </a:pPr>
            <a:endParaRPr lang="en-US" dirty="0">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B82EBCB6-C6A7-4F68-B3AC-DD202CDD2AA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493455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145088" y="2017713"/>
            <a:ext cx="3810000" cy="4114800"/>
          </a:xfrm>
        </p:spPr>
        <p:txBody>
          <a:bodyPr/>
          <a:lstStyle/>
          <a:p>
            <a:pPr lvl="0"/>
            <a:endParaRPr lang="en-US" noProof="0" smtClean="0"/>
          </a:p>
        </p:txBody>
      </p:sp>
      <p:sp>
        <p:nvSpPr>
          <p:cNvPr id="5" name="Rectangle 11"/>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541383CC-5264-4A08-9670-611C71E909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4735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4" name="Rectangle 5"/>
          <p:cNvSpPr>
            <a:spLocks noGrp="1" noChangeArrowheads="1"/>
          </p:cNvSpPr>
          <p:nvPr>
            <p:ph type="sldNum" sz="quarter" idx="11"/>
          </p:nvPr>
        </p:nvSpPr>
        <p:spPr/>
        <p:txBody>
          <a:bodyPr/>
          <a:lstStyle>
            <a:lvl1pPr algn="l">
              <a:defRPr/>
            </a:lvl1pPr>
          </a:lstStyle>
          <a:p>
            <a:pPr>
              <a:defRPr/>
            </a:pPr>
            <a:fld id="{14A5C79C-AAED-4755-89C5-795731AFB8EC}" type="slidenum">
              <a:rPr lang="en-US"/>
              <a:pPr>
                <a:defRPr/>
              </a:pPr>
              <a:t>‹#›</a:t>
            </a:fld>
            <a:endParaRPr lang="en-US"/>
          </a:p>
        </p:txBody>
      </p:sp>
    </p:spTree>
    <p:extLst>
      <p:ext uri="{BB962C8B-B14F-4D97-AF65-F5344CB8AC3E}">
        <p14:creationId xmlns:p14="http://schemas.microsoft.com/office/powerpoint/2010/main" val="3409076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3" name="Rectangle 5"/>
          <p:cNvSpPr>
            <a:spLocks noGrp="1" noChangeArrowheads="1"/>
          </p:cNvSpPr>
          <p:nvPr>
            <p:ph type="sldNum" sz="quarter" idx="11"/>
          </p:nvPr>
        </p:nvSpPr>
        <p:spPr/>
        <p:txBody>
          <a:bodyPr/>
          <a:lstStyle>
            <a:lvl1pPr algn="l">
              <a:defRPr/>
            </a:lvl1pPr>
          </a:lstStyle>
          <a:p>
            <a:pPr>
              <a:defRPr/>
            </a:pPr>
            <a:fld id="{BA69A182-6783-4D27-8307-FE8311D392CB}" type="slidenum">
              <a:rPr lang="en-US"/>
              <a:pPr>
                <a:defRPr/>
              </a:pPr>
              <a:t>‹#›</a:t>
            </a:fld>
            <a:endParaRPr lang="en-US"/>
          </a:p>
        </p:txBody>
      </p:sp>
    </p:spTree>
    <p:extLst>
      <p:ext uri="{BB962C8B-B14F-4D97-AF65-F5344CB8AC3E}">
        <p14:creationId xmlns:p14="http://schemas.microsoft.com/office/powerpoint/2010/main" val="46292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6" name="Rectangle 5"/>
          <p:cNvSpPr>
            <a:spLocks noGrp="1" noChangeArrowheads="1"/>
          </p:cNvSpPr>
          <p:nvPr>
            <p:ph type="sldNum" sz="quarter" idx="11"/>
          </p:nvPr>
        </p:nvSpPr>
        <p:spPr/>
        <p:txBody>
          <a:bodyPr/>
          <a:lstStyle>
            <a:lvl1pPr algn="l">
              <a:defRPr/>
            </a:lvl1pPr>
          </a:lstStyle>
          <a:p>
            <a:pPr>
              <a:defRPr/>
            </a:pPr>
            <a:fld id="{E051AE77-D0C9-4CC6-9431-ADE24EA94762}" type="slidenum">
              <a:rPr lang="en-US"/>
              <a:pPr>
                <a:defRPr/>
              </a:pPr>
              <a:t>‹#›</a:t>
            </a:fld>
            <a:endParaRPr lang="en-US"/>
          </a:p>
        </p:txBody>
      </p:sp>
    </p:spTree>
    <p:extLst>
      <p:ext uri="{BB962C8B-B14F-4D97-AF65-F5344CB8AC3E}">
        <p14:creationId xmlns:p14="http://schemas.microsoft.com/office/powerpoint/2010/main" val="4110673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6" name="Rectangle 5"/>
          <p:cNvSpPr>
            <a:spLocks noGrp="1" noChangeArrowheads="1"/>
          </p:cNvSpPr>
          <p:nvPr>
            <p:ph type="sldNum" sz="quarter" idx="11"/>
          </p:nvPr>
        </p:nvSpPr>
        <p:spPr/>
        <p:txBody>
          <a:bodyPr/>
          <a:lstStyle>
            <a:lvl1pPr algn="l">
              <a:defRPr/>
            </a:lvl1pPr>
          </a:lstStyle>
          <a:p>
            <a:pPr>
              <a:defRPr/>
            </a:pPr>
            <a:fld id="{23B84A10-9AE8-46B4-92C1-7F6ECFCC4EA0}" type="slidenum">
              <a:rPr lang="en-US"/>
              <a:pPr>
                <a:defRPr/>
              </a:pPr>
              <a:t>‹#›</a:t>
            </a:fld>
            <a:endParaRPr lang="en-US"/>
          </a:p>
        </p:txBody>
      </p:sp>
    </p:spTree>
    <p:extLst>
      <p:ext uri="{BB962C8B-B14F-4D97-AF65-F5344CB8AC3E}">
        <p14:creationId xmlns:p14="http://schemas.microsoft.com/office/powerpoint/2010/main" val="1241409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theme" Target="../theme/theme3.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188866" name="Rectangle 2"/>
          <p:cNvSpPr>
            <a:spLocks noGrp="1" noChangeArrowheads="1"/>
          </p:cNvSpPr>
          <p:nvPr>
            <p:ph type="ftr" sz="quarter" idx="3"/>
          </p:nvPr>
        </p:nvSpPr>
        <p:spPr bwMode="auto">
          <a:xfrm>
            <a:off x="558800" y="6648450"/>
            <a:ext cx="2540000" cy="23018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a:lnSpc>
                <a:spcPct val="155000"/>
              </a:lnSpc>
              <a:buClr>
                <a:srgbClr val="8899BB"/>
              </a:buClr>
              <a:defRPr sz="800">
                <a:solidFill>
                  <a:srgbClr val="FFFFFF"/>
                </a:solidFill>
                <a:latin typeface="Arial" charset="0"/>
              </a:defRPr>
            </a:lvl1pPr>
          </a:lstStyle>
          <a:p>
            <a:pPr eaLnBrk="0" fontAlgn="base" hangingPunct="0">
              <a:spcBef>
                <a:spcPct val="0"/>
              </a:spcBef>
              <a:spcAft>
                <a:spcPct val="0"/>
              </a:spcAft>
              <a:defRPr/>
            </a:pPr>
            <a:r>
              <a:rPr lang="en-US" smtClean="0"/>
              <a:t>AGC of America</a:t>
            </a:r>
            <a:endParaRPr lang="en-US"/>
          </a:p>
        </p:txBody>
      </p:sp>
      <p:sp>
        <p:nvSpPr>
          <p:cNvPr id="2051" name="Rectangle 3"/>
          <p:cNvSpPr>
            <a:spLocks noGrp="1" noChangeArrowheads="1"/>
          </p:cNvSpPr>
          <p:nvPr>
            <p:ph type="title"/>
          </p:nvPr>
        </p:nvSpPr>
        <p:spPr bwMode="auto">
          <a:xfrm>
            <a:off x="2051050" y="506413"/>
            <a:ext cx="6624638"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en-US" smtClean="0"/>
              <a:t>Click to edit Master title style</a:t>
            </a:r>
            <a:endParaRPr lang="en-US" altLang="en-US" smtClean="0"/>
          </a:p>
        </p:txBody>
      </p:sp>
      <p:sp>
        <p:nvSpPr>
          <p:cNvPr id="2052" name="Rectangle 4"/>
          <p:cNvSpPr>
            <a:spLocks noGrp="1" noChangeArrowheads="1"/>
          </p:cNvSpPr>
          <p:nvPr>
            <p:ph type="body" idx="1"/>
          </p:nvPr>
        </p:nvSpPr>
        <p:spPr bwMode="auto">
          <a:xfrm>
            <a:off x="539750" y="2133600"/>
            <a:ext cx="8135938"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en-US" smtClean="0"/>
              <a:t>Click to edit Master text styles</a:t>
            </a:r>
          </a:p>
          <a:p>
            <a:pPr lvl="1"/>
            <a:r>
              <a:rPr lang="de-DE" altLang="en-US" smtClean="0"/>
              <a:t>Second Level</a:t>
            </a:r>
          </a:p>
          <a:p>
            <a:pPr lvl="2"/>
            <a:r>
              <a:rPr lang="de-DE" altLang="en-US" smtClean="0"/>
              <a:t>Third Level</a:t>
            </a:r>
          </a:p>
          <a:p>
            <a:pPr lvl="3"/>
            <a:r>
              <a:rPr lang="de-DE" altLang="en-US" smtClean="0"/>
              <a:t>Fourth Level</a:t>
            </a:r>
          </a:p>
          <a:p>
            <a:pPr lvl="4"/>
            <a:r>
              <a:rPr lang="de-DE" altLang="en-US" smtClean="0"/>
              <a:t>Fifth Level</a:t>
            </a:r>
          </a:p>
        </p:txBody>
      </p:sp>
      <p:sp>
        <p:nvSpPr>
          <p:cNvPr id="1188869" name="Rectangle 5"/>
          <p:cNvSpPr>
            <a:spLocks noGrp="1" noChangeArrowheads="1"/>
          </p:cNvSpPr>
          <p:nvPr>
            <p:ph type="sldNum" sz="quarter" idx="4"/>
          </p:nvPr>
        </p:nvSpPr>
        <p:spPr bwMode="auto">
          <a:xfrm>
            <a:off x="8701088" y="6524625"/>
            <a:ext cx="395287"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1" hangingPunct="1">
              <a:lnSpc>
                <a:spcPct val="100000"/>
              </a:lnSpc>
              <a:buClrTx/>
              <a:defRPr sz="800">
                <a:solidFill>
                  <a:srgbClr val="FFFFFF"/>
                </a:solidFill>
                <a:latin typeface="Arial" charset="0"/>
              </a:defRPr>
            </a:lvl1pPr>
          </a:lstStyle>
          <a:p>
            <a:pPr fontAlgn="base">
              <a:spcBef>
                <a:spcPct val="0"/>
              </a:spcBef>
              <a:spcAft>
                <a:spcPct val="0"/>
              </a:spcAft>
              <a:defRPr/>
            </a:pPr>
            <a:fld id="{DC8A223A-F136-4888-B98C-8B93AD469061}" type="slidenum">
              <a:rPr lang="en-US"/>
              <a:pPr fontAlgn="base">
                <a:spcBef>
                  <a:spcPct val="0"/>
                </a:spcBef>
                <a:spcAft>
                  <a:spcPct val="0"/>
                </a:spcAft>
                <a:defRPr/>
              </a:pPr>
              <a:t>‹#›</a:t>
            </a:fld>
            <a:endParaRPr lang="en-US"/>
          </a:p>
        </p:txBody>
      </p:sp>
      <p:sp>
        <p:nvSpPr>
          <p:cNvPr id="2054" name="Rectangle 6"/>
          <p:cNvSpPr>
            <a:spLocks noChangeArrowheads="1"/>
          </p:cNvSpPr>
          <p:nvPr/>
        </p:nvSpPr>
        <p:spPr bwMode="auto">
          <a:xfrm>
            <a:off x="762000" y="2438400"/>
            <a:ext cx="7608888" cy="383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6pPr>
            <a:lvl7pPr marL="29718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7pPr>
            <a:lvl8pPr marL="34290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8pPr>
            <a:lvl9pPr marL="38862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9pPr>
          </a:lstStyle>
          <a:p>
            <a:pPr algn="ctr" eaLnBrk="0" fontAlgn="base" hangingPunct="0">
              <a:lnSpc>
                <a:spcPct val="155000"/>
              </a:lnSpc>
              <a:spcBef>
                <a:spcPct val="0"/>
              </a:spcBef>
              <a:spcAft>
                <a:spcPct val="0"/>
              </a:spcAft>
              <a:buClr>
                <a:srgbClr val="8899BB"/>
              </a:buClr>
              <a:defRPr/>
            </a:pPr>
            <a:endParaRPr lang="en-US" altLang="en-US" smtClean="0">
              <a:solidFill>
                <a:srgbClr val="000066"/>
              </a:solidFill>
            </a:endParaRPr>
          </a:p>
        </p:txBody>
      </p:sp>
      <p:sp>
        <p:nvSpPr>
          <p:cNvPr id="2055" name="Line 7"/>
          <p:cNvSpPr>
            <a:spLocks noChangeShapeType="1"/>
          </p:cNvSpPr>
          <p:nvPr/>
        </p:nvSpPr>
        <p:spPr bwMode="auto">
          <a:xfrm flipV="1">
            <a:off x="0" y="2971800"/>
            <a:ext cx="9144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0000"/>
                </a:solidFill>
                <a:round/>
                <a:headEnd type="none" w="sm" len="sm"/>
                <a:tailEnd type="none" w="sm" len="sm"/>
              </a14:hiddenLine>
            </a:ext>
          </a:extLst>
        </p:spPr>
        <p:txBody>
          <a:bodyPr wrap="none" anchor="ctr"/>
          <a:lstStyle/>
          <a:p>
            <a:pPr eaLnBrk="0" fontAlgn="base" hangingPunct="0">
              <a:spcBef>
                <a:spcPct val="0"/>
              </a:spcBef>
              <a:spcAft>
                <a:spcPct val="0"/>
              </a:spcAft>
            </a:pPr>
            <a:endParaRPr lang="en-US">
              <a:solidFill>
                <a:srgbClr val="000066"/>
              </a:solidFill>
            </a:endParaRPr>
          </a:p>
        </p:txBody>
      </p:sp>
      <p:sp>
        <p:nvSpPr>
          <p:cNvPr id="2056" name="Rectangle 8"/>
          <p:cNvSpPr>
            <a:spLocks noChangeArrowheads="1"/>
          </p:cNvSpPr>
          <p:nvPr/>
        </p:nvSpPr>
        <p:spPr bwMode="auto">
          <a:xfrm>
            <a:off x="3906838" y="3284538"/>
            <a:ext cx="844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6pPr>
            <a:lvl7pPr marL="29718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7pPr>
            <a:lvl8pPr marL="34290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8pPr>
            <a:lvl9pPr marL="38862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9pPr>
          </a:lstStyle>
          <a:p>
            <a:pPr algn="ctr" eaLnBrk="0" fontAlgn="base" hangingPunct="0">
              <a:lnSpc>
                <a:spcPct val="155000"/>
              </a:lnSpc>
              <a:spcBef>
                <a:spcPct val="0"/>
              </a:spcBef>
              <a:spcAft>
                <a:spcPct val="0"/>
              </a:spcAft>
              <a:buClr>
                <a:srgbClr val="8899BB"/>
              </a:buClr>
              <a:defRPr/>
            </a:pPr>
            <a:endParaRPr lang="en-US" altLang="en-US" smtClean="0">
              <a:solidFill>
                <a:srgbClr val="000066"/>
              </a:solidFill>
            </a:endParaRPr>
          </a:p>
        </p:txBody>
      </p:sp>
    </p:spTree>
    <p:extLst>
      <p:ext uri="{BB962C8B-B14F-4D97-AF65-F5344CB8AC3E}">
        <p14:creationId xmlns:p14="http://schemas.microsoft.com/office/powerpoint/2010/main" val="30117935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l" rtl="0" eaLnBrk="0" fontAlgn="base" hangingPunct="0">
        <a:lnSpc>
          <a:spcPct val="90000"/>
        </a:lnSpc>
        <a:spcBef>
          <a:spcPct val="0"/>
        </a:spcBef>
        <a:spcAft>
          <a:spcPct val="0"/>
        </a:spcAft>
        <a:defRPr sz="2400">
          <a:solidFill>
            <a:schemeClr val="bg1"/>
          </a:solidFill>
          <a:latin typeface="+mj-lt"/>
          <a:ea typeface="+mj-ea"/>
          <a:cs typeface="+mj-cs"/>
        </a:defRPr>
      </a:lvl1pPr>
      <a:lvl2pPr algn="l" rtl="0" eaLnBrk="0" fontAlgn="base" hangingPunct="0">
        <a:lnSpc>
          <a:spcPct val="90000"/>
        </a:lnSpc>
        <a:spcBef>
          <a:spcPct val="0"/>
        </a:spcBef>
        <a:spcAft>
          <a:spcPct val="0"/>
        </a:spcAft>
        <a:defRPr sz="2400">
          <a:solidFill>
            <a:schemeClr val="bg1"/>
          </a:solidFill>
          <a:latin typeface="Arial" charset="0"/>
        </a:defRPr>
      </a:lvl2pPr>
      <a:lvl3pPr algn="l" rtl="0" eaLnBrk="0" fontAlgn="base" hangingPunct="0">
        <a:lnSpc>
          <a:spcPct val="90000"/>
        </a:lnSpc>
        <a:spcBef>
          <a:spcPct val="0"/>
        </a:spcBef>
        <a:spcAft>
          <a:spcPct val="0"/>
        </a:spcAft>
        <a:defRPr sz="2400">
          <a:solidFill>
            <a:schemeClr val="bg1"/>
          </a:solidFill>
          <a:latin typeface="Arial" charset="0"/>
        </a:defRPr>
      </a:lvl3pPr>
      <a:lvl4pPr algn="l" rtl="0" eaLnBrk="0" fontAlgn="base" hangingPunct="0">
        <a:lnSpc>
          <a:spcPct val="90000"/>
        </a:lnSpc>
        <a:spcBef>
          <a:spcPct val="0"/>
        </a:spcBef>
        <a:spcAft>
          <a:spcPct val="0"/>
        </a:spcAft>
        <a:defRPr sz="2400">
          <a:solidFill>
            <a:schemeClr val="bg1"/>
          </a:solidFill>
          <a:latin typeface="Arial" charset="0"/>
        </a:defRPr>
      </a:lvl4pPr>
      <a:lvl5pPr algn="l" rtl="0" eaLnBrk="0" fontAlgn="base" hangingPunct="0">
        <a:lnSpc>
          <a:spcPct val="90000"/>
        </a:lnSpc>
        <a:spcBef>
          <a:spcPct val="0"/>
        </a:spcBef>
        <a:spcAft>
          <a:spcPct val="0"/>
        </a:spcAft>
        <a:defRPr sz="2400">
          <a:solidFill>
            <a:schemeClr val="bg1"/>
          </a:solidFill>
          <a:latin typeface="Arial" charset="0"/>
        </a:defRPr>
      </a:lvl5pPr>
      <a:lvl6pPr marL="457200" algn="l" rtl="0" fontAlgn="base">
        <a:lnSpc>
          <a:spcPct val="90000"/>
        </a:lnSpc>
        <a:spcBef>
          <a:spcPct val="0"/>
        </a:spcBef>
        <a:spcAft>
          <a:spcPct val="0"/>
        </a:spcAft>
        <a:defRPr sz="2400">
          <a:solidFill>
            <a:schemeClr val="bg1"/>
          </a:solidFill>
          <a:latin typeface="Arial" charset="0"/>
        </a:defRPr>
      </a:lvl6pPr>
      <a:lvl7pPr marL="914400" algn="l" rtl="0" fontAlgn="base">
        <a:lnSpc>
          <a:spcPct val="90000"/>
        </a:lnSpc>
        <a:spcBef>
          <a:spcPct val="0"/>
        </a:spcBef>
        <a:spcAft>
          <a:spcPct val="0"/>
        </a:spcAft>
        <a:defRPr sz="2400">
          <a:solidFill>
            <a:schemeClr val="bg1"/>
          </a:solidFill>
          <a:latin typeface="Arial" charset="0"/>
        </a:defRPr>
      </a:lvl7pPr>
      <a:lvl8pPr marL="1371600" algn="l" rtl="0" fontAlgn="base">
        <a:lnSpc>
          <a:spcPct val="90000"/>
        </a:lnSpc>
        <a:spcBef>
          <a:spcPct val="0"/>
        </a:spcBef>
        <a:spcAft>
          <a:spcPct val="0"/>
        </a:spcAft>
        <a:defRPr sz="2400">
          <a:solidFill>
            <a:schemeClr val="bg1"/>
          </a:solidFill>
          <a:latin typeface="Arial" charset="0"/>
        </a:defRPr>
      </a:lvl8pPr>
      <a:lvl9pPr marL="1828800" algn="l" rtl="0" fontAlgn="base">
        <a:lnSpc>
          <a:spcPct val="90000"/>
        </a:lnSpc>
        <a:spcBef>
          <a:spcPct val="0"/>
        </a:spcBef>
        <a:spcAft>
          <a:spcPct val="0"/>
        </a:spcAft>
        <a:defRPr sz="2400">
          <a:solidFill>
            <a:schemeClr val="bg1"/>
          </a:solidFill>
          <a:latin typeface="Arial" charset="0"/>
        </a:defRPr>
      </a:lvl9pPr>
    </p:titleStyle>
    <p:bodyStyle>
      <a:lvl1pPr marL="379413" indent="-379413" algn="l" rtl="0" eaLnBrk="0" fontAlgn="base" hangingPunct="0">
        <a:lnSpc>
          <a:spcPct val="110000"/>
        </a:lnSpc>
        <a:spcBef>
          <a:spcPct val="25000"/>
        </a:spcBef>
        <a:spcAft>
          <a:spcPct val="0"/>
        </a:spcAft>
        <a:buClr>
          <a:srgbClr val="000000"/>
        </a:buClr>
        <a:buChar char="•"/>
        <a:defRPr sz="2000">
          <a:solidFill>
            <a:srgbClr val="000000"/>
          </a:solidFill>
          <a:latin typeface="+mn-lt"/>
          <a:ea typeface="+mn-ea"/>
          <a:cs typeface="+mn-cs"/>
        </a:defRPr>
      </a:lvl1pPr>
      <a:lvl2pPr marL="760413" indent="-379413" algn="l" rtl="0" eaLnBrk="0" fontAlgn="base" hangingPunct="0">
        <a:spcBef>
          <a:spcPct val="20000"/>
        </a:spcBef>
        <a:spcAft>
          <a:spcPct val="0"/>
        </a:spcAft>
        <a:buClr>
          <a:srgbClr val="000000"/>
        </a:buClr>
        <a:buChar char="•"/>
        <a:defRPr sz="2000">
          <a:solidFill>
            <a:srgbClr val="000000"/>
          </a:solidFill>
          <a:latin typeface="+mn-lt"/>
        </a:defRPr>
      </a:lvl2pPr>
      <a:lvl3pPr marL="1069975" indent="-307975" algn="l" rtl="0" eaLnBrk="0" fontAlgn="base" hangingPunct="0">
        <a:spcBef>
          <a:spcPct val="20000"/>
        </a:spcBef>
        <a:spcAft>
          <a:spcPct val="0"/>
        </a:spcAft>
        <a:buClr>
          <a:srgbClr val="000000"/>
        </a:buClr>
        <a:buChar char="•"/>
        <a:defRPr sz="2000">
          <a:solidFill>
            <a:srgbClr val="000000"/>
          </a:solidFill>
          <a:latin typeface="+mn-lt"/>
        </a:defRPr>
      </a:lvl3pPr>
      <a:lvl4pPr marL="1341438" indent="-269875" algn="l" rtl="0" eaLnBrk="0" fontAlgn="base" hangingPunct="0">
        <a:spcBef>
          <a:spcPct val="20000"/>
        </a:spcBef>
        <a:spcAft>
          <a:spcPct val="0"/>
        </a:spcAft>
        <a:buClr>
          <a:srgbClr val="000000"/>
        </a:buClr>
        <a:buChar char="•"/>
        <a:defRPr sz="2000">
          <a:solidFill>
            <a:srgbClr val="000000"/>
          </a:solidFill>
          <a:latin typeface="+mn-lt"/>
        </a:defRPr>
      </a:lvl4pPr>
      <a:lvl5pPr marL="1625600" indent="-282575" algn="l" rtl="0" eaLnBrk="0" fontAlgn="base" hangingPunct="0">
        <a:spcBef>
          <a:spcPct val="20000"/>
        </a:spcBef>
        <a:spcAft>
          <a:spcPct val="0"/>
        </a:spcAft>
        <a:buClr>
          <a:srgbClr val="000000"/>
        </a:buClr>
        <a:buChar char="•"/>
        <a:defRPr sz="2000">
          <a:solidFill>
            <a:srgbClr val="000000"/>
          </a:solidFill>
          <a:latin typeface="+mn-lt"/>
        </a:defRPr>
      </a:lvl5pPr>
      <a:lvl6pPr marL="2082800" indent="-282575" algn="l" rtl="0" fontAlgn="base">
        <a:spcBef>
          <a:spcPct val="20000"/>
        </a:spcBef>
        <a:spcAft>
          <a:spcPct val="0"/>
        </a:spcAft>
        <a:buClr>
          <a:srgbClr val="000000"/>
        </a:buClr>
        <a:buChar char="•"/>
        <a:defRPr sz="2000">
          <a:solidFill>
            <a:srgbClr val="000000"/>
          </a:solidFill>
          <a:latin typeface="+mn-lt"/>
        </a:defRPr>
      </a:lvl6pPr>
      <a:lvl7pPr marL="2540000" indent="-282575" algn="l" rtl="0" fontAlgn="base">
        <a:spcBef>
          <a:spcPct val="20000"/>
        </a:spcBef>
        <a:spcAft>
          <a:spcPct val="0"/>
        </a:spcAft>
        <a:buClr>
          <a:srgbClr val="000000"/>
        </a:buClr>
        <a:buChar char="•"/>
        <a:defRPr sz="2000">
          <a:solidFill>
            <a:srgbClr val="000000"/>
          </a:solidFill>
          <a:latin typeface="+mn-lt"/>
        </a:defRPr>
      </a:lvl7pPr>
      <a:lvl8pPr marL="2997200" indent="-282575" algn="l" rtl="0" fontAlgn="base">
        <a:spcBef>
          <a:spcPct val="20000"/>
        </a:spcBef>
        <a:spcAft>
          <a:spcPct val="0"/>
        </a:spcAft>
        <a:buClr>
          <a:srgbClr val="000000"/>
        </a:buClr>
        <a:buChar char="•"/>
        <a:defRPr sz="2000">
          <a:solidFill>
            <a:srgbClr val="000000"/>
          </a:solidFill>
          <a:latin typeface="+mn-lt"/>
        </a:defRPr>
      </a:lvl8pPr>
      <a:lvl9pPr marL="3454400" indent="-282575" algn="l" rtl="0" fontAlgn="base">
        <a:spcBef>
          <a:spcPct val="20000"/>
        </a:spcBef>
        <a:spcAft>
          <a:spcPct val="0"/>
        </a:spcAft>
        <a:buClr>
          <a:srgbClr val="000000"/>
        </a:buClr>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fontAlgn="base">
              <a:spcBef>
                <a:spcPct val="0"/>
              </a:spcBef>
              <a:spcAft>
                <a:spcPct val="0"/>
              </a:spcAft>
              <a:defRPr/>
            </a:pPr>
            <a:r>
              <a:rPr lang="en-US" smtClean="0">
                <a:solidFill>
                  <a:srgbClr val="000000"/>
                </a:solidFill>
              </a:rPr>
              <a:t>AGC of America</a:t>
            </a:r>
            <a:endParaRPr lang="en-US">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D767107C-D76E-40F1-976F-2C7478D9C9E9}" type="slidenum">
              <a:rPr lang="en-US">
                <a:solidFill>
                  <a:srgbClr val="000000"/>
                </a:solidFill>
              </a:rPr>
              <a:pPr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fontAlgn="base">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55373071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3" r:id="rId19"/>
  </p:sldLayoutIdLst>
  <p:hf sldNum="0" hd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fontAlgn="base">
              <a:spcBef>
                <a:spcPct val="0"/>
              </a:spcBef>
              <a:spcAft>
                <a:spcPct val="0"/>
              </a:spcAft>
              <a:defRPr/>
            </a:pPr>
            <a:r>
              <a:rPr lang="en-US" smtClean="0">
                <a:solidFill>
                  <a:srgbClr val="000000"/>
                </a:solidFill>
              </a:rPr>
              <a:t>AGC of America</a:t>
            </a:r>
            <a:endParaRPr lang="en-US">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1DE2B84A-337C-4237-A82E-083CBACECB4A}" type="slidenum">
              <a:rPr lang="en-US">
                <a:solidFill>
                  <a:srgbClr val="000000"/>
                </a:solidFill>
              </a:rPr>
              <a:pPr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fontAlgn="base">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261709444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Lst>
  <p:hf sldNum="0" hd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9.xml"/><Relationship Id="rId1" Type="http://schemas.openxmlformats.org/officeDocument/2006/relationships/vmlDrawing" Target="../drawings/vmlDrawing1.v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image" Target="../media/image35.png"/><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30.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0800" y="1981200"/>
            <a:ext cx="6324600" cy="2209800"/>
          </a:xfrm>
        </p:spPr>
        <p:txBody>
          <a:bodyPr/>
          <a:lstStyle/>
          <a:p>
            <a:r>
              <a:rPr lang="en-US" dirty="0" smtClean="0"/>
              <a:t>Susan Harwood 2016</a:t>
            </a:r>
            <a:br>
              <a:rPr lang="en-US" dirty="0" smtClean="0"/>
            </a:br>
            <a:r>
              <a:rPr lang="en-US" dirty="0" smtClean="0"/>
              <a:t>Work Zone Safety</a:t>
            </a:r>
            <a:endParaRPr lang="en-US" dirty="0"/>
          </a:p>
        </p:txBody>
      </p:sp>
      <p:sp>
        <p:nvSpPr>
          <p:cNvPr id="3" name="Subtitle 2"/>
          <p:cNvSpPr>
            <a:spLocks noGrp="1"/>
          </p:cNvSpPr>
          <p:nvPr>
            <p:ph type="subTitle" idx="1"/>
          </p:nvPr>
        </p:nvSpPr>
        <p:spPr>
          <a:xfrm>
            <a:off x="2971800" y="4495800"/>
            <a:ext cx="4876800" cy="1447800"/>
          </a:xfrm>
        </p:spPr>
        <p:txBody>
          <a:bodyPr/>
          <a:lstStyle/>
          <a:p>
            <a:r>
              <a:rPr lang="en-US" b="1" dirty="0" smtClean="0"/>
              <a:t>Traffic Flagging</a:t>
            </a:r>
          </a:p>
          <a:p>
            <a:r>
              <a:rPr lang="en-US" b="1" dirty="0" smtClean="0"/>
              <a:t>Module 3 </a:t>
            </a:r>
          </a:p>
        </p:txBody>
      </p:sp>
      <p:sp>
        <p:nvSpPr>
          <p:cNvPr id="4" name="Footer Placeholder 3"/>
          <p:cNvSpPr>
            <a:spLocks noGrp="1"/>
          </p:cNvSpPr>
          <p:nvPr>
            <p:ph type="ftr" sz="quarter" idx="11"/>
          </p:nvPr>
        </p:nvSpPr>
        <p:spPr/>
        <p:txBody>
          <a:bodyPr/>
          <a:lstStyle/>
          <a:p>
            <a:pPr>
              <a:defRPr/>
            </a:pPr>
            <a:r>
              <a:rPr lang="en-US"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357444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838200"/>
            <a:ext cx="8305800" cy="1143000"/>
          </a:xfrm>
        </p:spPr>
        <p:txBody>
          <a:bodyPr/>
          <a:lstStyle/>
          <a:p>
            <a:pPr eaLnBrk="1" hangingPunct="1"/>
            <a:r>
              <a:rPr lang="en-US" altLang="en-US" b="1" dirty="0" smtClean="0"/>
              <a:t>The ABCs of Flagging</a:t>
            </a:r>
          </a:p>
        </p:txBody>
      </p:sp>
      <p:sp>
        <p:nvSpPr>
          <p:cNvPr id="71683" name="Rectangle 3"/>
          <p:cNvSpPr>
            <a:spLocks noGrp="1" noChangeArrowheads="1"/>
          </p:cNvSpPr>
          <p:nvPr>
            <p:ph type="body" idx="1"/>
          </p:nvPr>
        </p:nvSpPr>
        <p:spPr>
          <a:xfrm>
            <a:off x="457200" y="2508250"/>
            <a:ext cx="7986713" cy="2949575"/>
          </a:xfrm>
        </p:spPr>
        <p:txBody>
          <a:bodyPr/>
          <a:lstStyle/>
          <a:p>
            <a:pPr eaLnBrk="1" hangingPunct="1"/>
            <a:r>
              <a:rPr lang="en-US" altLang="en-US" sz="2800" dirty="0" smtClean="0"/>
              <a:t>“A” for Advance Warning</a:t>
            </a:r>
          </a:p>
          <a:p>
            <a:pPr eaLnBrk="1" hangingPunct="1"/>
            <a:r>
              <a:rPr lang="en-US" altLang="en-US" sz="2800" dirty="0" smtClean="0"/>
              <a:t>“B” for be visible and alert</a:t>
            </a:r>
          </a:p>
          <a:p>
            <a:pPr eaLnBrk="1" hangingPunct="1"/>
            <a:r>
              <a:rPr lang="en-US" altLang="en-US" sz="2800" dirty="0" smtClean="0"/>
              <a:t>“C” for Control</a:t>
            </a:r>
          </a:p>
          <a:p>
            <a:pPr eaLnBrk="1" hangingPunct="1">
              <a:buFont typeface="Wingdings" pitchFamily="2" charset="2"/>
              <a:buNone/>
            </a:pPr>
            <a:endParaRPr lang="en-US" altLang="en-US" sz="3600" dirty="0" smtClean="0"/>
          </a:p>
          <a:p>
            <a:pPr eaLnBrk="1" hangingPunct="1">
              <a:buFont typeface="Wingdings" pitchFamily="2" charset="2"/>
              <a:buNone/>
            </a:pPr>
            <a:endParaRPr lang="en-US" altLang="en-US" sz="3600" dirty="0" smtClean="0"/>
          </a:p>
        </p:txBody>
      </p:sp>
      <p:sp>
        <p:nvSpPr>
          <p:cNvPr id="71684" name="Rectangle 5"/>
          <p:cNvSpPr>
            <a:spLocks noChangeArrowheads="1"/>
          </p:cNvSpPr>
          <p:nvPr/>
        </p:nvSpPr>
        <p:spPr bwMode="auto">
          <a:xfrm>
            <a:off x="0" y="4191000"/>
            <a:ext cx="67818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spcBef>
                <a:spcPct val="0"/>
              </a:spcBef>
              <a:spcAft>
                <a:spcPct val="0"/>
              </a:spcAft>
              <a:buClrTx/>
              <a:buSzTx/>
              <a:buFontTx/>
              <a:buNone/>
            </a:pPr>
            <a:r>
              <a:rPr lang="en-US" altLang="en-US" sz="2800" b="1" i="1" dirty="0">
                <a:solidFill>
                  <a:srgbClr val="FF6600"/>
                </a:solidFill>
                <a:latin typeface="Tahoma" pitchFamily="34" charset="0"/>
              </a:rPr>
              <a:t>These are essential aspects of any flagging operation!!</a:t>
            </a:r>
          </a:p>
        </p:txBody>
      </p:sp>
      <p:pic>
        <p:nvPicPr>
          <p:cNvPr id="71685" name="Picture 5" descr="C:\Users\Bob Emmerich\Documents\Safecon pictures\roadwork\Traffic Control\flagger Man 3.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1800" y="1600200"/>
            <a:ext cx="1981200" cy="402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7628356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06" name="Object 2"/>
          <p:cNvGraphicFramePr>
            <a:graphicFrameLocks noChangeAspect="1"/>
          </p:cNvGraphicFramePr>
          <p:nvPr>
            <p:extLst>
              <p:ext uri="{D42A27DB-BD31-4B8C-83A1-F6EECF244321}">
                <p14:modId xmlns:p14="http://schemas.microsoft.com/office/powerpoint/2010/main" val="928854516"/>
              </p:ext>
            </p:extLst>
          </p:nvPr>
        </p:nvGraphicFramePr>
        <p:xfrm>
          <a:off x="3827005" y="-10775"/>
          <a:ext cx="4975683" cy="6868775"/>
        </p:xfrm>
        <a:graphic>
          <a:graphicData uri="http://schemas.openxmlformats.org/presentationml/2006/ole">
            <mc:AlternateContent xmlns:mc="http://schemas.openxmlformats.org/markup-compatibility/2006">
              <mc:Choice xmlns:v="urn:schemas-microsoft-com:vml" Requires="v">
                <p:oleObj spid="_x0000_s6171" name="Photo Editor Photo" r:id="rId3" imgW="7373379" imgH="10964806" progId="">
                  <p:embed/>
                </p:oleObj>
              </mc:Choice>
              <mc:Fallback>
                <p:oleObj name="Photo Editor Photo" r:id="rId3" imgW="7373379" imgH="10964806" progId="">
                  <p:embed/>
                  <p:pic>
                    <p:nvPicPr>
                      <p:cNvPr id="0"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7005" y="-10775"/>
                        <a:ext cx="4975683" cy="6868775"/>
                      </a:xfrm>
                      <a:prstGeom prst="rect">
                        <a:avLst/>
                      </a:prstGeom>
                      <a:noFill/>
                      <a:ln w="9525">
                        <a:solidFill>
                          <a:schemeClr val="tx1"/>
                        </a:solidFill>
                        <a:miter lim="800000"/>
                        <a:headEnd/>
                        <a:tailEnd/>
                      </a:ln>
                      <a:effectLst>
                        <a:outerShdw dist="143684" dir="2700000" algn="ctr" rotWithShape="0">
                          <a:srgbClr val="A50021"/>
                        </a:outerShdw>
                      </a:effectLst>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07" name="Text Box 3"/>
          <p:cNvSpPr txBox="1">
            <a:spLocks noChangeArrowheads="1"/>
          </p:cNvSpPr>
          <p:nvPr/>
        </p:nvSpPr>
        <p:spPr bwMode="auto">
          <a:xfrm>
            <a:off x="228600" y="2057400"/>
            <a:ext cx="3429000" cy="267765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800" b="1" dirty="0">
                <a:solidFill>
                  <a:srgbClr val="000000"/>
                </a:solidFill>
              </a:rPr>
              <a:t>Minimum Signs Recommended in the Manual on Uniform Traffic Control Devices (MUTCD)</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633750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457200"/>
            <a:ext cx="8610600" cy="1371600"/>
          </a:xfrm>
        </p:spPr>
        <p:txBody>
          <a:bodyPr/>
          <a:lstStyle/>
          <a:p>
            <a:pPr eaLnBrk="1" hangingPunct="1"/>
            <a:r>
              <a:rPr lang="en-US" altLang="en-US" b="1" dirty="0" smtClean="0"/>
              <a:t>Advance Warning Sign Spacing</a:t>
            </a:r>
          </a:p>
        </p:txBody>
      </p:sp>
      <p:sp>
        <p:nvSpPr>
          <p:cNvPr id="73731" name="Rectangle 3"/>
          <p:cNvSpPr>
            <a:spLocks noGrp="1" noChangeArrowheads="1"/>
          </p:cNvSpPr>
          <p:nvPr>
            <p:ph type="body" idx="1"/>
          </p:nvPr>
        </p:nvSpPr>
        <p:spPr>
          <a:xfrm>
            <a:off x="381000" y="2057400"/>
            <a:ext cx="6858000" cy="4495800"/>
          </a:xfrm>
        </p:spPr>
        <p:txBody>
          <a:bodyPr/>
          <a:lstStyle/>
          <a:p>
            <a:pPr eaLnBrk="1" hangingPunct="1"/>
            <a:r>
              <a:rPr lang="en-US" altLang="en-US" sz="2800" dirty="0" smtClean="0"/>
              <a:t>Low speeds (40 mph or less)</a:t>
            </a:r>
          </a:p>
          <a:p>
            <a:pPr lvl="1" eaLnBrk="1" hangingPunct="1"/>
            <a:r>
              <a:rPr lang="en-US" altLang="en-US" sz="2400" dirty="0" smtClean="0"/>
              <a:t>100-350’ apart</a:t>
            </a:r>
          </a:p>
          <a:p>
            <a:pPr eaLnBrk="1" hangingPunct="1"/>
            <a:r>
              <a:rPr lang="en-US" altLang="en-US" sz="2800" dirty="0" smtClean="0"/>
              <a:t>Higher speeds/rural</a:t>
            </a:r>
          </a:p>
          <a:p>
            <a:pPr lvl="1" eaLnBrk="1" hangingPunct="1"/>
            <a:r>
              <a:rPr lang="en-US" altLang="en-US" sz="2400" dirty="0" smtClean="0"/>
              <a:t>500’ or more</a:t>
            </a:r>
          </a:p>
        </p:txBody>
      </p:sp>
      <p:pic>
        <p:nvPicPr>
          <p:cNvPr id="73732" name="Picture 5" descr="P70400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2971800"/>
            <a:ext cx="4572000" cy="342900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0058244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026"/>
          <p:cNvSpPr>
            <a:spLocks noGrp="1" noChangeArrowheads="1"/>
          </p:cNvSpPr>
          <p:nvPr>
            <p:ph type="title"/>
          </p:nvPr>
        </p:nvSpPr>
        <p:spPr>
          <a:xfrm>
            <a:off x="571500" y="228600"/>
            <a:ext cx="8229600" cy="1371600"/>
          </a:xfrm>
        </p:spPr>
        <p:txBody>
          <a:bodyPr/>
          <a:lstStyle/>
          <a:p>
            <a:pPr eaLnBrk="1" hangingPunct="1"/>
            <a:r>
              <a:rPr lang="en-US" altLang="en-US" b="1" smtClean="0"/>
              <a:t>Taper</a:t>
            </a:r>
          </a:p>
        </p:txBody>
      </p:sp>
      <p:sp>
        <p:nvSpPr>
          <p:cNvPr id="74755" name="Rectangle 1027"/>
          <p:cNvSpPr>
            <a:spLocks noGrp="1" noChangeArrowheads="1"/>
          </p:cNvSpPr>
          <p:nvPr>
            <p:ph type="body" idx="1"/>
          </p:nvPr>
        </p:nvSpPr>
        <p:spPr>
          <a:xfrm>
            <a:off x="762000" y="1600200"/>
            <a:ext cx="6858000" cy="4495800"/>
          </a:xfrm>
        </p:spPr>
        <p:txBody>
          <a:bodyPr/>
          <a:lstStyle/>
          <a:p>
            <a:pPr eaLnBrk="1" hangingPunct="1"/>
            <a:r>
              <a:rPr lang="en-US" altLang="en-US" sz="2800" dirty="0" smtClean="0"/>
              <a:t>Needed for lane closures</a:t>
            </a:r>
          </a:p>
          <a:p>
            <a:pPr eaLnBrk="1" hangingPunct="1"/>
            <a:r>
              <a:rPr lang="en-US" altLang="en-US" sz="2800" dirty="0" smtClean="0"/>
              <a:t>Typically 50-100’ (MAX.) for two-lane flagging operations</a:t>
            </a:r>
          </a:p>
          <a:p>
            <a:pPr eaLnBrk="1" hangingPunct="1"/>
            <a:r>
              <a:rPr lang="en-US" altLang="en-US" sz="2800" dirty="0" smtClean="0"/>
              <a:t>6 devices (cones) 20’ apart</a:t>
            </a:r>
          </a:p>
        </p:txBody>
      </p:sp>
      <p:sp>
        <p:nvSpPr>
          <p:cNvPr id="74756" name="Rectangle 1030"/>
          <p:cNvSpPr>
            <a:spLocks noChangeArrowheads="1"/>
          </p:cNvSpPr>
          <p:nvPr/>
        </p:nvSpPr>
        <p:spPr bwMode="auto">
          <a:xfrm>
            <a:off x="2298700" y="5600700"/>
            <a:ext cx="2057400" cy="762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4757" name="Line 1031"/>
          <p:cNvSpPr>
            <a:spLocks noChangeShapeType="1"/>
          </p:cNvSpPr>
          <p:nvPr/>
        </p:nvSpPr>
        <p:spPr bwMode="auto">
          <a:xfrm flipV="1">
            <a:off x="4343400" y="4953000"/>
            <a:ext cx="1066800" cy="685800"/>
          </a:xfrm>
          <a:prstGeom prst="line">
            <a:avLst/>
          </a:prstGeom>
          <a:noFill/>
          <a:ln w="762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4758" name="AutoShape 1033"/>
          <p:cNvSpPr>
            <a:spLocks noChangeArrowheads="1"/>
          </p:cNvSpPr>
          <p:nvPr/>
        </p:nvSpPr>
        <p:spPr bwMode="auto">
          <a:xfrm>
            <a:off x="5715000" y="5105400"/>
            <a:ext cx="1066800" cy="381000"/>
          </a:xfrm>
          <a:prstGeom prst="leftArrow">
            <a:avLst>
              <a:gd name="adj1" fmla="val 50000"/>
              <a:gd name="adj2" fmla="val 7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4759" name="AutoShape 1034"/>
          <p:cNvSpPr>
            <a:spLocks noChangeArrowheads="1"/>
          </p:cNvSpPr>
          <p:nvPr/>
        </p:nvSpPr>
        <p:spPr bwMode="auto">
          <a:xfrm flipH="1">
            <a:off x="2590800" y="5943600"/>
            <a:ext cx="914400" cy="381000"/>
          </a:xfrm>
          <a:prstGeom prst="leftArrow">
            <a:avLst>
              <a:gd name="adj1" fmla="val 50000"/>
              <a:gd name="adj2" fmla="val 6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4760" name="Line 1035"/>
          <p:cNvSpPr>
            <a:spLocks noChangeShapeType="1"/>
          </p:cNvSpPr>
          <p:nvPr/>
        </p:nvSpPr>
        <p:spPr bwMode="auto">
          <a:xfrm>
            <a:off x="1219200" y="5715000"/>
            <a:ext cx="7010400" cy="0"/>
          </a:xfrm>
          <a:prstGeom prst="line">
            <a:avLst/>
          </a:prstGeom>
          <a:noFill/>
          <a:ln w="76200">
            <a:solidFill>
              <a:srgbClr val="FFFF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4761" name="Rectangle 1036"/>
          <p:cNvSpPr>
            <a:spLocks noChangeArrowheads="1"/>
          </p:cNvSpPr>
          <p:nvPr/>
        </p:nvSpPr>
        <p:spPr bwMode="auto">
          <a:xfrm>
            <a:off x="2895600" y="4038600"/>
            <a:ext cx="1600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r" fontAlgn="base">
              <a:spcBef>
                <a:spcPct val="0"/>
              </a:spcBef>
              <a:spcAft>
                <a:spcPct val="0"/>
              </a:spcAft>
              <a:buClrTx/>
              <a:buSzTx/>
              <a:buFontTx/>
              <a:buNone/>
            </a:pPr>
            <a:r>
              <a:rPr lang="en-US" altLang="en-US">
                <a:solidFill>
                  <a:srgbClr val="FF6600"/>
                </a:solidFill>
                <a:latin typeface="Tahoma" pitchFamily="34" charset="0"/>
              </a:rPr>
              <a:t>Taper</a:t>
            </a:r>
          </a:p>
        </p:txBody>
      </p:sp>
      <p:sp>
        <p:nvSpPr>
          <p:cNvPr id="74762" name="Line 1038"/>
          <p:cNvSpPr>
            <a:spLocks noChangeShapeType="1"/>
          </p:cNvSpPr>
          <p:nvPr/>
        </p:nvSpPr>
        <p:spPr bwMode="auto">
          <a:xfrm>
            <a:off x="1219200" y="4876800"/>
            <a:ext cx="70104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4763" name="Line 1039"/>
          <p:cNvSpPr>
            <a:spLocks noChangeShapeType="1"/>
          </p:cNvSpPr>
          <p:nvPr/>
        </p:nvSpPr>
        <p:spPr bwMode="auto">
          <a:xfrm>
            <a:off x="1295400" y="6489700"/>
            <a:ext cx="70104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4764" name="AutoShape 1032"/>
          <p:cNvSpPr>
            <a:spLocks noChangeArrowheads="1"/>
          </p:cNvSpPr>
          <p:nvPr/>
        </p:nvSpPr>
        <p:spPr bwMode="auto">
          <a:xfrm>
            <a:off x="5257800" y="4343400"/>
            <a:ext cx="381000" cy="381000"/>
          </a:xfrm>
          <a:prstGeom prst="octagon">
            <a:avLst>
              <a:gd name="adj" fmla="val 29287"/>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4765" name="AutoShape 1037"/>
          <p:cNvSpPr>
            <a:spLocks noChangeArrowheads="1"/>
          </p:cNvSpPr>
          <p:nvPr/>
        </p:nvSpPr>
        <p:spPr bwMode="auto">
          <a:xfrm flipV="1">
            <a:off x="4419600" y="4572000"/>
            <a:ext cx="533400" cy="533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endParaRPr>
          </a:p>
        </p:txBody>
      </p:sp>
      <p:sp>
        <p:nvSpPr>
          <p:cNvPr id="74766" name="Rectangle 1040"/>
          <p:cNvSpPr>
            <a:spLocks noChangeArrowheads="1"/>
          </p:cNvSpPr>
          <p:nvPr/>
        </p:nvSpPr>
        <p:spPr bwMode="auto">
          <a:xfrm>
            <a:off x="1981200" y="4953000"/>
            <a:ext cx="533400" cy="6096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4767" name="Line 1041"/>
          <p:cNvSpPr>
            <a:spLocks noChangeShapeType="1"/>
          </p:cNvSpPr>
          <p:nvPr/>
        </p:nvSpPr>
        <p:spPr bwMode="auto">
          <a:xfrm>
            <a:off x="1981200" y="4953000"/>
            <a:ext cx="533400" cy="6096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4768" name="Line 1042"/>
          <p:cNvSpPr>
            <a:spLocks noChangeShapeType="1"/>
          </p:cNvSpPr>
          <p:nvPr/>
        </p:nvSpPr>
        <p:spPr bwMode="auto">
          <a:xfrm flipH="1">
            <a:off x="1981200" y="4953000"/>
            <a:ext cx="533400" cy="6096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1279371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026"/>
          <p:cNvSpPr>
            <a:spLocks noGrp="1" noChangeArrowheads="1"/>
          </p:cNvSpPr>
          <p:nvPr>
            <p:ph type="title"/>
          </p:nvPr>
        </p:nvSpPr>
        <p:spPr>
          <a:xfrm>
            <a:off x="533400" y="381000"/>
            <a:ext cx="8382000" cy="1219200"/>
          </a:xfrm>
        </p:spPr>
        <p:txBody>
          <a:bodyPr/>
          <a:lstStyle/>
          <a:p>
            <a:pPr eaLnBrk="1" hangingPunct="1"/>
            <a:r>
              <a:rPr lang="en-US" altLang="en-US" b="1" dirty="0" smtClean="0"/>
              <a:t>Buffer Space</a:t>
            </a:r>
          </a:p>
        </p:txBody>
      </p:sp>
      <p:sp>
        <p:nvSpPr>
          <p:cNvPr id="75779" name="Rectangle 1027"/>
          <p:cNvSpPr>
            <a:spLocks noGrp="1" noChangeArrowheads="1"/>
          </p:cNvSpPr>
          <p:nvPr>
            <p:ph type="body" idx="1"/>
          </p:nvPr>
        </p:nvSpPr>
        <p:spPr>
          <a:xfrm>
            <a:off x="419100" y="1517651"/>
            <a:ext cx="6781800" cy="3810000"/>
          </a:xfrm>
        </p:spPr>
        <p:txBody>
          <a:bodyPr/>
          <a:lstStyle/>
          <a:p>
            <a:pPr eaLnBrk="1" hangingPunct="1"/>
            <a:r>
              <a:rPr lang="en-US" altLang="en-US" sz="2800" dirty="0" smtClean="0"/>
              <a:t>Creates empty space between the flagger and the work space</a:t>
            </a:r>
          </a:p>
          <a:p>
            <a:pPr eaLnBrk="1" hangingPunct="1"/>
            <a:r>
              <a:rPr lang="en-US" altLang="en-US" sz="2800" dirty="0" smtClean="0"/>
              <a:t>Length is related to approach speed and road conditions</a:t>
            </a:r>
          </a:p>
          <a:p>
            <a:pPr eaLnBrk="1" hangingPunct="1"/>
            <a:r>
              <a:rPr lang="en-US" altLang="en-US" sz="2800" dirty="0" smtClean="0"/>
              <a:t>ALWAYS EMPTY</a:t>
            </a:r>
          </a:p>
        </p:txBody>
      </p:sp>
      <p:sp>
        <p:nvSpPr>
          <p:cNvPr id="75780" name="Rectangle 1029"/>
          <p:cNvSpPr>
            <a:spLocks noChangeArrowheads="1"/>
          </p:cNvSpPr>
          <p:nvPr/>
        </p:nvSpPr>
        <p:spPr bwMode="auto">
          <a:xfrm>
            <a:off x="2298700" y="5600700"/>
            <a:ext cx="2057400" cy="762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5781" name="Line 1030"/>
          <p:cNvSpPr>
            <a:spLocks noChangeShapeType="1"/>
          </p:cNvSpPr>
          <p:nvPr/>
        </p:nvSpPr>
        <p:spPr bwMode="auto">
          <a:xfrm flipV="1">
            <a:off x="4343400" y="4953000"/>
            <a:ext cx="1066800" cy="685800"/>
          </a:xfrm>
          <a:prstGeom prst="line">
            <a:avLst/>
          </a:prstGeom>
          <a:noFill/>
          <a:ln w="762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5782" name="AutoShape 1031"/>
          <p:cNvSpPr>
            <a:spLocks noChangeArrowheads="1"/>
          </p:cNvSpPr>
          <p:nvPr/>
        </p:nvSpPr>
        <p:spPr bwMode="auto">
          <a:xfrm>
            <a:off x="5715000" y="5105400"/>
            <a:ext cx="1066800" cy="381000"/>
          </a:xfrm>
          <a:prstGeom prst="leftArrow">
            <a:avLst>
              <a:gd name="adj1" fmla="val 50000"/>
              <a:gd name="adj2" fmla="val 7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5783" name="AutoShape 1032"/>
          <p:cNvSpPr>
            <a:spLocks noChangeArrowheads="1"/>
          </p:cNvSpPr>
          <p:nvPr/>
        </p:nvSpPr>
        <p:spPr bwMode="auto">
          <a:xfrm flipH="1">
            <a:off x="2590800" y="5943600"/>
            <a:ext cx="914400" cy="381000"/>
          </a:xfrm>
          <a:prstGeom prst="leftArrow">
            <a:avLst>
              <a:gd name="adj1" fmla="val 50000"/>
              <a:gd name="adj2" fmla="val 6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5784" name="Line 1033"/>
          <p:cNvSpPr>
            <a:spLocks noChangeShapeType="1"/>
          </p:cNvSpPr>
          <p:nvPr/>
        </p:nvSpPr>
        <p:spPr bwMode="auto">
          <a:xfrm>
            <a:off x="1219200" y="5715000"/>
            <a:ext cx="7010400" cy="0"/>
          </a:xfrm>
          <a:prstGeom prst="line">
            <a:avLst/>
          </a:prstGeom>
          <a:noFill/>
          <a:ln w="76200">
            <a:solidFill>
              <a:srgbClr val="FFFF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5785" name="Rectangle 1034"/>
          <p:cNvSpPr>
            <a:spLocks noChangeArrowheads="1"/>
          </p:cNvSpPr>
          <p:nvPr/>
        </p:nvSpPr>
        <p:spPr bwMode="auto">
          <a:xfrm>
            <a:off x="1752600" y="4038600"/>
            <a:ext cx="1600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r" fontAlgn="base">
              <a:spcBef>
                <a:spcPct val="0"/>
              </a:spcBef>
              <a:spcAft>
                <a:spcPct val="0"/>
              </a:spcAft>
              <a:buClrTx/>
              <a:buSzTx/>
              <a:buFontTx/>
              <a:buNone/>
            </a:pPr>
            <a:r>
              <a:rPr lang="en-US" altLang="en-US">
                <a:solidFill>
                  <a:srgbClr val="FF6600"/>
                </a:solidFill>
                <a:latin typeface="Tahoma" pitchFamily="34" charset="0"/>
              </a:rPr>
              <a:t>Buffer</a:t>
            </a:r>
          </a:p>
        </p:txBody>
      </p:sp>
      <p:sp>
        <p:nvSpPr>
          <p:cNvPr id="75786" name="Line 1035"/>
          <p:cNvSpPr>
            <a:spLocks noChangeShapeType="1"/>
          </p:cNvSpPr>
          <p:nvPr/>
        </p:nvSpPr>
        <p:spPr bwMode="auto">
          <a:xfrm>
            <a:off x="1219200" y="4876800"/>
            <a:ext cx="70104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5787" name="Line 1036"/>
          <p:cNvSpPr>
            <a:spLocks noChangeShapeType="1"/>
          </p:cNvSpPr>
          <p:nvPr/>
        </p:nvSpPr>
        <p:spPr bwMode="auto">
          <a:xfrm>
            <a:off x="1295400" y="6489700"/>
            <a:ext cx="70104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5788" name="AutoShape 1037"/>
          <p:cNvSpPr>
            <a:spLocks noChangeArrowheads="1"/>
          </p:cNvSpPr>
          <p:nvPr/>
        </p:nvSpPr>
        <p:spPr bwMode="auto">
          <a:xfrm>
            <a:off x="5257800" y="4343400"/>
            <a:ext cx="381000" cy="381000"/>
          </a:xfrm>
          <a:prstGeom prst="octagon">
            <a:avLst>
              <a:gd name="adj" fmla="val 29287"/>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5789" name="AutoShape 1038"/>
          <p:cNvSpPr>
            <a:spLocks noChangeArrowheads="1"/>
          </p:cNvSpPr>
          <p:nvPr/>
        </p:nvSpPr>
        <p:spPr bwMode="auto">
          <a:xfrm flipV="1">
            <a:off x="3276600" y="4572000"/>
            <a:ext cx="533400" cy="533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endParaRPr>
          </a:p>
        </p:txBody>
      </p:sp>
      <p:sp>
        <p:nvSpPr>
          <p:cNvPr id="75790" name="Rectangle 1039"/>
          <p:cNvSpPr>
            <a:spLocks noChangeArrowheads="1"/>
          </p:cNvSpPr>
          <p:nvPr/>
        </p:nvSpPr>
        <p:spPr bwMode="auto">
          <a:xfrm>
            <a:off x="1981200" y="4953000"/>
            <a:ext cx="533400" cy="6096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75791" name="Line 1040"/>
          <p:cNvSpPr>
            <a:spLocks noChangeShapeType="1"/>
          </p:cNvSpPr>
          <p:nvPr/>
        </p:nvSpPr>
        <p:spPr bwMode="auto">
          <a:xfrm>
            <a:off x="1981200" y="4953000"/>
            <a:ext cx="533400" cy="6096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75792" name="Line 1041"/>
          <p:cNvSpPr>
            <a:spLocks noChangeShapeType="1"/>
          </p:cNvSpPr>
          <p:nvPr/>
        </p:nvSpPr>
        <p:spPr bwMode="auto">
          <a:xfrm flipH="1">
            <a:off x="1981200" y="4953000"/>
            <a:ext cx="533400" cy="6096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9908943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US" altLang="en-US" b="1" dirty="0" smtClean="0"/>
              <a:t>STOP/SLOW Paddle</a:t>
            </a:r>
          </a:p>
        </p:txBody>
      </p:sp>
      <p:sp>
        <p:nvSpPr>
          <p:cNvPr id="79875" name="Rectangle 3"/>
          <p:cNvSpPr>
            <a:spLocks noGrp="1" noChangeArrowheads="1"/>
          </p:cNvSpPr>
          <p:nvPr>
            <p:ph type="body" idx="1"/>
          </p:nvPr>
        </p:nvSpPr>
        <p:spPr>
          <a:xfrm>
            <a:off x="609600" y="1676400"/>
            <a:ext cx="7162800" cy="4495800"/>
          </a:xfrm>
        </p:spPr>
        <p:txBody>
          <a:bodyPr/>
          <a:lstStyle/>
          <a:p>
            <a:pPr eaLnBrk="1" hangingPunct="1"/>
            <a:r>
              <a:rPr lang="en-US" altLang="en-US" sz="2800" dirty="0" smtClean="0"/>
              <a:t>Retro-reflectorized for night use</a:t>
            </a:r>
          </a:p>
          <a:p>
            <a:pPr eaLnBrk="1" hangingPunct="1"/>
            <a:r>
              <a:rPr lang="en-US" altLang="en-US" sz="2800" dirty="0" smtClean="0"/>
              <a:t>At least 24” x 24”</a:t>
            </a:r>
          </a:p>
          <a:p>
            <a:pPr lvl="1" eaLnBrk="1" hangingPunct="1"/>
            <a:r>
              <a:rPr lang="en-US" altLang="en-US" sz="2400" dirty="0" smtClean="0"/>
              <a:t>Larger for added visibility</a:t>
            </a:r>
          </a:p>
          <a:p>
            <a:pPr eaLnBrk="1" hangingPunct="1"/>
            <a:r>
              <a:rPr lang="en-US" altLang="en-US" sz="2800" dirty="0" smtClean="0"/>
              <a:t>5’ – 7’ high</a:t>
            </a:r>
          </a:p>
          <a:p>
            <a:pPr eaLnBrk="1" hangingPunct="1"/>
            <a:r>
              <a:rPr lang="en-US" altLang="en-US" sz="2800" dirty="0" smtClean="0"/>
              <a:t>Rigid handle</a:t>
            </a:r>
          </a:p>
          <a:p>
            <a:pPr eaLnBrk="1" hangingPunct="1"/>
            <a:r>
              <a:rPr lang="en-US" altLang="en-US" sz="2800" dirty="0" smtClean="0"/>
              <a:t>Good condition</a:t>
            </a:r>
          </a:p>
        </p:txBody>
      </p:sp>
      <p:pic>
        <p:nvPicPr>
          <p:cNvPr id="5" name="Picture 4" descr="padd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0910" y="3810000"/>
            <a:ext cx="5577840" cy="278892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11266" name="Picture 2" descr="J:\Flagger m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28600"/>
            <a:ext cx="2571750" cy="3370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680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228600" y="533400"/>
            <a:ext cx="8915400" cy="1219200"/>
          </a:xfrm>
        </p:spPr>
        <p:txBody>
          <a:bodyPr/>
          <a:lstStyle/>
          <a:p>
            <a:pPr eaLnBrk="1" hangingPunct="1"/>
            <a:r>
              <a:rPr lang="en-US" altLang="en-US" b="1" dirty="0" smtClean="0"/>
              <a:t>Follow Standard and Uniform Flagging Procedures</a:t>
            </a:r>
          </a:p>
        </p:txBody>
      </p:sp>
      <p:sp>
        <p:nvSpPr>
          <p:cNvPr id="80899" name="Rectangle 3"/>
          <p:cNvSpPr>
            <a:spLocks noGrp="1" noChangeArrowheads="1"/>
          </p:cNvSpPr>
          <p:nvPr>
            <p:ph type="body" idx="1"/>
          </p:nvPr>
        </p:nvSpPr>
        <p:spPr>
          <a:xfrm>
            <a:off x="228600" y="2057400"/>
            <a:ext cx="5486400" cy="2590800"/>
          </a:xfrm>
        </p:spPr>
        <p:txBody>
          <a:bodyPr/>
          <a:lstStyle/>
          <a:p>
            <a:pPr eaLnBrk="1" hangingPunct="1"/>
            <a:r>
              <a:rPr lang="en-US" altLang="en-US" sz="2800" dirty="0" smtClean="0"/>
              <a:t>Increases motorists’ respect</a:t>
            </a:r>
          </a:p>
          <a:p>
            <a:pPr eaLnBrk="1" hangingPunct="1"/>
            <a:r>
              <a:rPr lang="en-US" altLang="en-US" sz="2800" dirty="0" smtClean="0"/>
              <a:t>Promotes uniform response</a:t>
            </a:r>
          </a:p>
          <a:p>
            <a:pPr eaLnBrk="1" hangingPunct="1"/>
            <a:r>
              <a:rPr lang="en-US" altLang="en-US" sz="2800" dirty="0" smtClean="0"/>
              <a:t>Minimizes drivers’ confusion</a:t>
            </a:r>
          </a:p>
          <a:p>
            <a:pPr eaLnBrk="1" hangingPunct="1"/>
            <a:endParaRPr lang="en-US" altLang="en-US" sz="2800" dirty="0" smtClean="0"/>
          </a:p>
          <a:p>
            <a:pPr eaLnBrk="1" hangingPunct="1"/>
            <a:endParaRPr lang="en-US" altLang="en-US" dirty="0" smtClean="0"/>
          </a:p>
          <a:p>
            <a:pPr eaLnBrk="1" hangingPunct="1"/>
            <a:endParaRPr lang="en-US" altLang="en-US" dirty="0" smtClean="0"/>
          </a:p>
        </p:txBody>
      </p:sp>
      <p:sp>
        <p:nvSpPr>
          <p:cNvPr id="80901" name="Text Box 6"/>
          <p:cNvSpPr txBox="1">
            <a:spLocks noChangeArrowheads="1"/>
          </p:cNvSpPr>
          <p:nvPr/>
        </p:nvSpPr>
        <p:spPr bwMode="auto">
          <a:xfrm>
            <a:off x="1905000" y="5029200"/>
            <a:ext cx="2743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r" eaLnBrk="0" fontAlgn="base" hangingPunct="0">
              <a:spcBef>
                <a:spcPct val="0"/>
              </a:spcBef>
              <a:spcAft>
                <a:spcPct val="0"/>
              </a:spcAft>
              <a:buClrTx/>
              <a:buSzTx/>
              <a:buFontTx/>
              <a:buNone/>
            </a:pPr>
            <a:r>
              <a:rPr lang="en-US" altLang="en-US" sz="2400" b="1" dirty="0">
                <a:solidFill>
                  <a:srgbClr val="F35B1B"/>
                </a:solidFill>
                <a:latin typeface="Tahoma" pitchFamily="34" charset="0"/>
              </a:rPr>
              <a:t>Flagger ahead??</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7188" name="Picture 20" descr="J:\100_085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588" t="26204" r="30946" b="19390"/>
          <a:stretch/>
        </p:blipFill>
        <p:spPr bwMode="auto">
          <a:xfrm>
            <a:off x="5181600" y="3200400"/>
            <a:ext cx="3864776" cy="3322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7293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609600" y="304800"/>
            <a:ext cx="8229600" cy="1371600"/>
          </a:xfrm>
        </p:spPr>
        <p:txBody>
          <a:bodyPr/>
          <a:lstStyle/>
          <a:p>
            <a:pPr eaLnBrk="1" hangingPunct="1"/>
            <a:r>
              <a:rPr lang="en-US" altLang="en-US" b="1" dirty="0" smtClean="0"/>
              <a:t>Flaggers Must Basics</a:t>
            </a:r>
          </a:p>
        </p:txBody>
      </p:sp>
      <p:sp>
        <p:nvSpPr>
          <p:cNvPr id="81923" name="Rectangle 3"/>
          <p:cNvSpPr>
            <a:spLocks noGrp="1" noChangeArrowheads="1"/>
          </p:cNvSpPr>
          <p:nvPr>
            <p:ph type="body" idx="1"/>
          </p:nvPr>
        </p:nvSpPr>
        <p:spPr>
          <a:xfrm>
            <a:off x="0" y="1676400"/>
            <a:ext cx="7162800" cy="5181600"/>
          </a:xfrm>
        </p:spPr>
        <p:txBody>
          <a:bodyPr/>
          <a:lstStyle/>
          <a:p>
            <a:pPr eaLnBrk="1" hangingPunct="1"/>
            <a:r>
              <a:rPr lang="en-US" altLang="en-US" sz="2800" dirty="0" smtClean="0"/>
              <a:t>Stay alert at all times</a:t>
            </a:r>
          </a:p>
          <a:p>
            <a:pPr eaLnBrk="1" hangingPunct="1"/>
            <a:r>
              <a:rPr lang="en-US" altLang="en-US" sz="2800" dirty="0" smtClean="0"/>
              <a:t>Face oncoming traffic</a:t>
            </a:r>
          </a:p>
          <a:p>
            <a:pPr eaLnBrk="1" hangingPunct="1"/>
            <a:r>
              <a:rPr lang="en-US" altLang="en-US" sz="2800" dirty="0" smtClean="0"/>
              <a:t>Be highly visible</a:t>
            </a:r>
          </a:p>
          <a:p>
            <a:pPr lvl="1" eaLnBrk="1" hangingPunct="1"/>
            <a:r>
              <a:rPr lang="en-US" altLang="en-US" sz="2400" dirty="0" smtClean="0"/>
              <a:t>Stand alone</a:t>
            </a:r>
          </a:p>
          <a:p>
            <a:pPr eaLnBrk="1" hangingPunct="1"/>
            <a:r>
              <a:rPr lang="en-US" altLang="en-US" sz="2800" dirty="0" smtClean="0"/>
              <a:t>Stay on the shoulder</a:t>
            </a:r>
          </a:p>
          <a:p>
            <a:pPr lvl="1" eaLnBrk="1" hangingPunct="1"/>
            <a:r>
              <a:rPr lang="en-US" altLang="en-US" sz="2400" dirty="0" smtClean="0"/>
              <a:t>Out of the path of vehicles</a:t>
            </a:r>
          </a:p>
        </p:txBody>
      </p:sp>
      <p:pic>
        <p:nvPicPr>
          <p:cNvPr id="81924" name="Picture 4" descr="advancewarn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87402" y="3733800"/>
            <a:ext cx="4351798" cy="251460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4814941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199" y="216516"/>
            <a:ext cx="8229600" cy="1371600"/>
          </a:xfrm>
        </p:spPr>
        <p:txBody>
          <a:bodyPr/>
          <a:lstStyle/>
          <a:p>
            <a:pPr eaLnBrk="1" hangingPunct="1"/>
            <a:r>
              <a:rPr lang="en-US" altLang="en-US" b="1" dirty="0" smtClean="0"/>
              <a:t>Flagger Hazards</a:t>
            </a:r>
          </a:p>
        </p:txBody>
      </p:sp>
      <p:pic>
        <p:nvPicPr>
          <p:cNvPr id="82947" name="Picture 3" descr="Paddle in Con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752600"/>
            <a:ext cx="3581400" cy="2540000"/>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82948" name="Text Box 4"/>
          <p:cNvSpPr txBox="1">
            <a:spLocks noChangeArrowheads="1"/>
          </p:cNvSpPr>
          <p:nvPr/>
        </p:nvSpPr>
        <p:spPr bwMode="auto">
          <a:xfrm>
            <a:off x="381000" y="1752600"/>
            <a:ext cx="3657600" cy="822325"/>
          </a:xfrm>
          <a:prstGeom prst="rect">
            <a:avLst/>
          </a:prstGeom>
          <a:solidFill>
            <a:srgbClr val="FFFFFF">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400" b="1" dirty="0">
                <a:solidFill>
                  <a:srgbClr val="000000"/>
                </a:solidFill>
              </a:rPr>
              <a:t>Paddle Placed in Cone; Flagger in Shadow</a:t>
            </a:r>
          </a:p>
        </p:txBody>
      </p:sp>
      <p:pic>
        <p:nvPicPr>
          <p:cNvPr id="82949" name="Picture 5" descr="Paddle Slow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7462" y="4314209"/>
            <a:ext cx="4029075" cy="2493963"/>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82950" name="Text Box 6"/>
          <p:cNvSpPr txBox="1">
            <a:spLocks noChangeArrowheads="1"/>
          </p:cNvSpPr>
          <p:nvPr/>
        </p:nvSpPr>
        <p:spPr bwMode="auto">
          <a:xfrm>
            <a:off x="3293268" y="6116208"/>
            <a:ext cx="2557462" cy="70788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000" b="1" dirty="0">
                <a:solidFill>
                  <a:srgbClr val="000000"/>
                </a:solidFill>
              </a:rPr>
              <a:t>Flagger Not Facing Oncoming Traffic</a:t>
            </a:r>
          </a:p>
        </p:txBody>
      </p:sp>
      <p:sp>
        <p:nvSpPr>
          <p:cNvPr id="82952" name="Text Box 8"/>
          <p:cNvSpPr txBox="1">
            <a:spLocks noChangeArrowheads="1"/>
          </p:cNvSpPr>
          <p:nvPr/>
        </p:nvSpPr>
        <p:spPr bwMode="auto">
          <a:xfrm>
            <a:off x="6498533" y="1331628"/>
            <a:ext cx="1871662" cy="8309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400" b="1" dirty="0">
                <a:solidFill>
                  <a:srgbClr val="000000"/>
                </a:solidFill>
              </a:rPr>
              <a:t>Confusing Signal</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10" name="AutoShape 7"/>
          <p:cNvSpPr>
            <a:spLocks noChangeArrowheads="1"/>
          </p:cNvSpPr>
          <p:nvPr/>
        </p:nvSpPr>
        <p:spPr bwMode="auto">
          <a:xfrm>
            <a:off x="4191000" y="2057400"/>
            <a:ext cx="1981200" cy="1905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pic>
        <p:nvPicPr>
          <p:cNvPr id="8212"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2198528"/>
            <a:ext cx="2286000" cy="3467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682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609600" y="457150"/>
            <a:ext cx="8305800" cy="1066800"/>
          </a:xfrm>
        </p:spPr>
        <p:txBody>
          <a:bodyPr/>
          <a:lstStyle/>
          <a:p>
            <a:pPr eaLnBrk="1" hangingPunct="1"/>
            <a:r>
              <a:rPr lang="en-US" altLang="en-US" b="1" dirty="0" smtClean="0">
                <a:solidFill>
                  <a:schemeClr val="accent4"/>
                </a:solidFill>
              </a:rPr>
              <a:t>Is Flagger training needed?</a:t>
            </a:r>
          </a:p>
        </p:txBody>
      </p:sp>
      <p:pic>
        <p:nvPicPr>
          <p:cNvPr id="83971" name="Picture 3" descr="Flagger and grader"/>
          <p:cNvPicPr>
            <a:picLocks noChangeAspect="1" noChangeArrowheads="1"/>
          </p:cNvPicPr>
          <p:nvPr/>
        </p:nvPicPr>
        <p:blipFill>
          <a:blip r:embed="rId3" cstate="print">
            <a:lum bright="-12000" contrast="24000"/>
            <a:extLst>
              <a:ext uri="{28A0092B-C50C-407E-A947-70E740481C1C}">
                <a14:useLocalDpi xmlns:a14="http://schemas.microsoft.com/office/drawing/2010/main" val="0"/>
              </a:ext>
            </a:extLst>
          </a:blip>
          <a:srcRect l="25226" r="-3604" b="6770"/>
          <a:stretch>
            <a:fillRect/>
          </a:stretch>
        </p:blipFill>
        <p:spPr bwMode="auto">
          <a:xfrm>
            <a:off x="990600" y="1523950"/>
            <a:ext cx="6629400" cy="533405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4267200" y="50292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24700376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r>
              <a:rPr lang="en-US" dirty="0" smtClean="0"/>
              <a:t>Understand hazards faced by flaggers in work zones.</a:t>
            </a:r>
          </a:p>
          <a:p>
            <a:r>
              <a:rPr lang="en-US" dirty="0" smtClean="0"/>
              <a:t>Understand the responsibilities of flaggers.</a:t>
            </a:r>
          </a:p>
          <a:p>
            <a:r>
              <a:rPr lang="en-US" dirty="0" smtClean="0"/>
              <a:t>Understand proper flagging techniques.</a:t>
            </a:r>
          </a:p>
          <a:p>
            <a:r>
              <a:rPr lang="en-US" dirty="0" smtClean="0"/>
              <a:t>Identify OSHA requirements related to flagger safety.</a:t>
            </a:r>
          </a:p>
          <a:p>
            <a:pPr>
              <a:buNone/>
            </a:pPr>
            <a:endParaRPr lang="en-US" dirty="0" smtClean="0"/>
          </a:p>
        </p:txBody>
      </p:sp>
      <p:sp>
        <p:nvSpPr>
          <p:cNvPr id="4" name="Footer Placeholder 3"/>
          <p:cNvSpPr>
            <a:spLocks noGrp="1"/>
          </p:cNvSpPr>
          <p:nvPr>
            <p:ph type="ftr" sz="quarter" idx="10"/>
          </p:nvPr>
        </p:nvSpPr>
        <p:spPr/>
        <p:txBody>
          <a:bodyPr/>
          <a:lstStyle/>
          <a:p>
            <a:pPr>
              <a:defRPr/>
            </a:pPr>
            <a:r>
              <a:rPr lang="en-US" dirty="0"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138333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type="title"/>
          </p:nvPr>
        </p:nvSpPr>
        <p:spPr/>
        <p:txBody>
          <a:bodyPr/>
          <a:lstStyle/>
          <a:p>
            <a:pPr eaLnBrk="1" hangingPunct="1"/>
            <a:r>
              <a:rPr lang="en-US" altLang="en-US" b="1" smtClean="0"/>
              <a:t>Problem?</a:t>
            </a:r>
          </a:p>
        </p:txBody>
      </p:sp>
      <p:pic>
        <p:nvPicPr>
          <p:cNvPr id="84995" name="Picture 7" descr="flagging no flag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l="7143" t="4762" r="5952" b="11111"/>
          <a:stretch>
            <a:fillRect/>
          </a:stretch>
        </p:blipFill>
        <p:spPr>
          <a:xfrm>
            <a:off x="1447800" y="1791269"/>
            <a:ext cx="6705600" cy="4868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4267200" y="43434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
        <p:nvSpPr>
          <p:cNvPr id="3" name="Slide Number Placeholder 2"/>
          <p:cNvSpPr>
            <a:spLocks noGrp="1"/>
          </p:cNvSpPr>
          <p:nvPr>
            <p:ph type="sldNum" sz="quarter" idx="11"/>
          </p:nvPr>
        </p:nvSpPr>
        <p:spPr/>
        <p:txBody>
          <a:bodyPr/>
          <a:lstStyle/>
          <a:p>
            <a:pPr>
              <a:defRPr/>
            </a:pPr>
            <a:fld id="{C3233FF6-D749-4F17-9854-78406CBA09C5}" type="slidenum">
              <a:rPr lang="en-US" smtClean="0">
                <a:solidFill>
                  <a:srgbClr val="000000"/>
                </a:solidFill>
              </a:rPr>
              <a:pPr>
                <a:defRPr/>
              </a:pPr>
              <a:t>20</a:t>
            </a:fld>
            <a:endParaRPr lang="en-US" dirty="0">
              <a:solidFill>
                <a:srgbClr val="000000"/>
              </a:solidFill>
            </a:endParaRPr>
          </a:p>
        </p:txBody>
      </p:sp>
    </p:spTree>
    <p:extLst>
      <p:ext uri="{BB962C8B-B14F-4D97-AF65-F5344CB8AC3E}">
        <p14:creationId xmlns:p14="http://schemas.microsoft.com/office/powerpoint/2010/main" val="359742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US" altLang="en-US" b="1" smtClean="0"/>
              <a:t>Problem?</a:t>
            </a:r>
          </a:p>
        </p:txBody>
      </p:sp>
      <p:pic>
        <p:nvPicPr>
          <p:cNvPr id="86019" name="Picture 3" descr="flagger back to traffic"/>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l="53348" t="21333" r="11664" b="9148"/>
          <a:stretch>
            <a:fillRect/>
          </a:stretch>
        </p:blipFill>
        <p:spPr>
          <a:xfrm>
            <a:off x="4191000" y="304800"/>
            <a:ext cx="4724400" cy="607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6019800" y="4191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
        <p:nvSpPr>
          <p:cNvPr id="3" name="Slide Number Placeholder 2"/>
          <p:cNvSpPr>
            <a:spLocks noGrp="1"/>
          </p:cNvSpPr>
          <p:nvPr>
            <p:ph type="sldNum" sz="quarter" idx="11"/>
          </p:nvPr>
        </p:nvSpPr>
        <p:spPr/>
        <p:txBody>
          <a:bodyPr/>
          <a:lstStyle/>
          <a:p>
            <a:pPr>
              <a:defRPr/>
            </a:pPr>
            <a:fld id="{C3233FF6-D749-4F17-9854-78406CBA09C5}" type="slidenum">
              <a:rPr lang="en-US" smtClean="0">
                <a:solidFill>
                  <a:srgbClr val="000000"/>
                </a:solidFill>
              </a:rPr>
              <a:pPr>
                <a:defRPr/>
              </a:pPr>
              <a:t>21</a:t>
            </a:fld>
            <a:endParaRPr lang="en-US" dirty="0">
              <a:solidFill>
                <a:srgbClr val="000000"/>
              </a:solidFill>
            </a:endParaRPr>
          </a:p>
        </p:txBody>
      </p:sp>
    </p:spTree>
    <p:extLst>
      <p:ext uri="{BB962C8B-B14F-4D97-AF65-F5344CB8AC3E}">
        <p14:creationId xmlns:p14="http://schemas.microsoft.com/office/powerpoint/2010/main" val="4218056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228600"/>
            <a:ext cx="8229600" cy="1371600"/>
          </a:xfrm>
        </p:spPr>
        <p:txBody>
          <a:bodyPr/>
          <a:lstStyle/>
          <a:p>
            <a:pPr eaLnBrk="1" hangingPunct="1"/>
            <a:r>
              <a:rPr lang="en-US" altLang="en-US" b="1" dirty="0" smtClean="0"/>
              <a:t>Problem?</a:t>
            </a:r>
          </a:p>
        </p:txBody>
      </p:sp>
      <p:pic>
        <p:nvPicPr>
          <p:cNvPr id="87043" name="Picture 5" descr="Flagger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32990"/>
          <a:stretch>
            <a:fillRect/>
          </a:stretch>
        </p:blipFill>
        <p:spPr>
          <a:xfrm>
            <a:off x="2971800" y="1674604"/>
            <a:ext cx="5334000" cy="51936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5181600" y="39624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
        <p:nvSpPr>
          <p:cNvPr id="3" name="Slide Number Placeholder 2"/>
          <p:cNvSpPr>
            <a:spLocks noGrp="1"/>
          </p:cNvSpPr>
          <p:nvPr>
            <p:ph type="sldNum" sz="quarter" idx="11"/>
          </p:nvPr>
        </p:nvSpPr>
        <p:spPr/>
        <p:txBody>
          <a:bodyPr/>
          <a:lstStyle/>
          <a:p>
            <a:pPr>
              <a:defRPr/>
            </a:pPr>
            <a:fld id="{AF711A62-1A85-4ACF-953E-003AAD912065}" type="slidenum">
              <a:rPr lang="en-US" smtClean="0">
                <a:solidFill>
                  <a:srgbClr val="000000"/>
                </a:solidFill>
              </a:rPr>
              <a:pPr>
                <a:defRPr/>
              </a:pPr>
              <a:t>22</a:t>
            </a:fld>
            <a:endParaRPr lang="en-US" dirty="0">
              <a:solidFill>
                <a:srgbClr val="000000"/>
              </a:solidFill>
            </a:endParaRPr>
          </a:p>
        </p:txBody>
      </p:sp>
    </p:spTree>
    <p:extLst>
      <p:ext uri="{BB962C8B-B14F-4D97-AF65-F5344CB8AC3E}">
        <p14:creationId xmlns:p14="http://schemas.microsoft.com/office/powerpoint/2010/main" val="169422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altLang="en-US" b="1" dirty="0" smtClean="0"/>
              <a:t>Problem?</a:t>
            </a:r>
          </a:p>
        </p:txBody>
      </p:sp>
      <p:pic>
        <p:nvPicPr>
          <p:cNvPr id="89091" name="Picture 4" descr="large_Flagge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3276600" y="1295400"/>
            <a:ext cx="5520893" cy="5059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5029200" y="35052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
        <p:nvSpPr>
          <p:cNvPr id="3" name="Slide Number Placeholder 2"/>
          <p:cNvSpPr>
            <a:spLocks noGrp="1"/>
          </p:cNvSpPr>
          <p:nvPr>
            <p:ph type="sldNum" sz="quarter" idx="11"/>
          </p:nvPr>
        </p:nvSpPr>
        <p:spPr/>
        <p:txBody>
          <a:bodyPr/>
          <a:lstStyle/>
          <a:p>
            <a:pPr>
              <a:defRPr/>
            </a:pPr>
            <a:fld id="{C3233FF6-D749-4F17-9854-78406CBA09C5}" type="slidenum">
              <a:rPr lang="en-US" smtClean="0">
                <a:solidFill>
                  <a:srgbClr val="000000"/>
                </a:solidFill>
              </a:rPr>
              <a:pPr>
                <a:defRPr/>
              </a:pPr>
              <a:t>23</a:t>
            </a:fld>
            <a:endParaRPr lang="en-US" dirty="0">
              <a:solidFill>
                <a:srgbClr val="000000"/>
              </a:solidFill>
            </a:endParaRPr>
          </a:p>
        </p:txBody>
      </p:sp>
    </p:spTree>
    <p:extLst>
      <p:ext uri="{BB962C8B-B14F-4D97-AF65-F5344CB8AC3E}">
        <p14:creationId xmlns:p14="http://schemas.microsoft.com/office/powerpoint/2010/main" val="2775085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4" descr="P1010018"/>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l="14706" t="49019" r="35294"/>
          <a:stretch>
            <a:fillRect/>
          </a:stretch>
        </p:blipFill>
        <p:spPr>
          <a:xfrm>
            <a:off x="4953000" y="304800"/>
            <a:ext cx="4038600" cy="3028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0115" name="Rectangle 7"/>
          <p:cNvSpPr>
            <a:spLocks noChangeArrowheads="1"/>
          </p:cNvSpPr>
          <p:nvPr/>
        </p:nvSpPr>
        <p:spPr bwMode="auto">
          <a:xfrm>
            <a:off x="533400" y="6096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0"/>
              </a:spcBef>
              <a:spcAft>
                <a:spcPct val="0"/>
              </a:spcAft>
              <a:buClrTx/>
              <a:buSzTx/>
              <a:buFontTx/>
              <a:buNone/>
            </a:pPr>
            <a:r>
              <a:rPr lang="en-US" altLang="en-US" sz="4400" b="1" dirty="0">
                <a:solidFill>
                  <a:srgbClr val="000000"/>
                </a:solidFill>
              </a:rPr>
              <a:t>Position?</a:t>
            </a:r>
          </a:p>
        </p:txBody>
      </p:sp>
      <p:sp>
        <p:nvSpPr>
          <p:cNvPr id="90116" name="Rectangle 8"/>
          <p:cNvSpPr>
            <a:spLocks noChangeArrowheads="1"/>
          </p:cNvSpPr>
          <p:nvPr/>
        </p:nvSpPr>
        <p:spPr bwMode="auto">
          <a:xfrm>
            <a:off x="0" y="1819275"/>
            <a:ext cx="4724400"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09600" indent="-60960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Aft>
                <a:spcPct val="0"/>
              </a:spcAft>
              <a:buClr>
                <a:srgbClr val="00007D"/>
              </a:buClr>
            </a:pPr>
            <a:r>
              <a:rPr lang="en-US" altLang="en-US" sz="2800" dirty="0" smtClean="0">
                <a:solidFill>
                  <a:srgbClr val="000000"/>
                </a:solidFill>
              </a:rPr>
              <a:t>On </a:t>
            </a:r>
            <a:r>
              <a:rPr lang="en-US" altLang="en-US" sz="2800" dirty="0">
                <a:solidFill>
                  <a:srgbClr val="000000"/>
                </a:solidFill>
              </a:rPr>
              <a:t>Shoulder WITH an escape </a:t>
            </a:r>
            <a:r>
              <a:rPr lang="en-US" altLang="en-US" sz="2800" dirty="0" smtClean="0">
                <a:solidFill>
                  <a:srgbClr val="000000"/>
                </a:solidFill>
              </a:rPr>
              <a:t>route.</a:t>
            </a:r>
          </a:p>
          <a:p>
            <a:pPr fontAlgn="base">
              <a:spcAft>
                <a:spcPct val="0"/>
              </a:spcAft>
              <a:buClr>
                <a:srgbClr val="00007D"/>
              </a:buClr>
            </a:pPr>
            <a:r>
              <a:rPr lang="en-US" altLang="en-US" sz="2800" dirty="0" smtClean="0">
                <a:solidFill>
                  <a:srgbClr val="000000"/>
                </a:solidFill>
              </a:rPr>
              <a:t>Never </a:t>
            </a:r>
            <a:r>
              <a:rPr lang="en-US" altLang="en-US" sz="2800" dirty="0">
                <a:solidFill>
                  <a:srgbClr val="000000"/>
                </a:solidFill>
              </a:rPr>
              <a:t>have car next to flagger station.</a:t>
            </a:r>
          </a:p>
        </p:txBody>
      </p:sp>
      <p:sp>
        <p:nvSpPr>
          <p:cNvPr id="90117" name="Line 9"/>
          <p:cNvSpPr>
            <a:spLocks noChangeShapeType="1"/>
          </p:cNvSpPr>
          <p:nvPr/>
        </p:nvSpPr>
        <p:spPr bwMode="auto">
          <a:xfrm>
            <a:off x="7620000" y="381000"/>
            <a:ext cx="457200" cy="10668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pic>
        <p:nvPicPr>
          <p:cNvPr id="90118" name="Picture 10" descr="Flagger stance 2"/>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l="19492" t="28813" r="40706"/>
          <a:stretch>
            <a:fillRect/>
          </a:stretch>
        </p:blipFill>
        <p:spPr>
          <a:xfrm>
            <a:off x="5638800" y="3200400"/>
            <a:ext cx="35052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8" name="AutoShape 7"/>
          <p:cNvSpPr>
            <a:spLocks noChangeArrowheads="1"/>
          </p:cNvSpPr>
          <p:nvPr/>
        </p:nvSpPr>
        <p:spPr bwMode="auto">
          <a:xfrm>
            <a:off x="7543800" y="10668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
        <p:nvSpPr>
          <p:cNvPr id="3" name="Slide Number Placeholder 2"/>
          <p:cNvSpPr>
            <a:spLocks noGrp="1"/>
          </p:cNvSpPr>
          <p:nvPr>
            <p:ph type="sldNum" sz="quarter" idx="11"/>
          </p:nvPr>
        </p:nvSpPr>
        <p:spPr/>
        <p:txBody>
          <a:bodyPr/>
          <a:lstStyle/>
          <a:p>
            <a:pPr>
              <a:defRPr/>
            </a:pPr>
            <a:fld id="{C3233FF6-D749-4F17-9854-78406CBA09C5}" type="slidenum">
              <a:rPr lang="en-US" smtClean="0">
                <a:solidFill>
                  <a:srgbClr val="000000"/>
                </a:solidFill>
              </a:rPr>
              <a:pPr>
                <a:defRPr/>
              </a:pPr>
              <a:t>24</a:t>
            </a:fld>
            <a:endParaRPr lang="en-US" dirty="0">
              <a:solidFill>
                <a:srgbClr val="000000"/>
              </a:solidFill>
            </a:endParaRPr>
          </a:p>
        </p:txBody>
      </p:sp>
    </p:spTree>
    <p:extLst>
      <p:ext uri="{BB962C8B-B14F-4D97-AF65-F5344CB8AC3E}">
        <p14:creationId xmlns:p14="http://schemas.microsoft.com/office/powerpoint/2010/main" val="132493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0" y="609600"/>
            <a:ext cx="8229600" cy="914400"/>
          </a:xfrm>
        </p:spPr>
        <p:txBody>
          <a:bodyPr/>
          <a:lstStyle/>
          <a:p>
            <a:pPr eaLnBrk="1" hangingPunct="1"/>
            <a:r>
              <a:rPr lang="en-US" altLang="en-US" b="1" dirty="0" smtClean="0"/>
              <a:t>Escape?</a:t>
            </a:r>
          </a:p>
        </p:txBody>
      </p:sp>
      <p:pic>
        <p:nvPicPr>
          <p:cNvPr id="91139" name="Picture 3" descr="PA140038"/>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24984" t="45667" r="45076" b="18234"/>
          <a:stretch/>
        </p:blipFill>
        <p:spPr>
          <a:xfrm>
            <a:off x="2667000" y="990600"/>
            <a:ext cx="5257800" cy="47547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1140" name="Line 4"/>
          <p:cNvSpPr>
            <a:spLocks noChangeShapeType="1"/>
          </p:cNvSpPr>
          <p:nvPr/>
        </p:nvSpPr>
        <p:spPr bwMode="auto">
          <a:xfrm flipH="1">
            <a:off x="5334000" y="304800"/>
            <a:ext cx="3505200" cy="2590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6" name="AutoShape 7"/>
          <p:cNvSpPr>
            <a:spLocks noChangeArrowheads="1"/>
          </p:cNvSpPr>
          <p:nvPr/>
        </p:nvSpPr>
        <p:spPr bwMode="auto">
          <a:xfrm>
            <a:off x="4419600" y="29718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
        <p:nvSpPr>
          <p:cNvPr id="3" name="Slide Number Placeholder 2"/>
          <p:cNvSpPr>
            <a:spLocks noGrp="1"/>
          </p:cNvSpPr>
          <p:nvPr>
            <p:ph type="sldNum" sz="quarter" idx="11"/>
          </p:nvPr>
        </p:nvSpPr>
        <p:spPr/>
        <p:txBody>
          <a:bodyPr/>
          <a:lstStyle/>
          <a:p>
            <a:pPr>
              <a:defRPr/>
            </a:pPr>
            <a:fld id="{AF711A62-1A85-4ACF-953E-003AAD912065}" type="slidenum">
              <a:rPr lang="en-US" smtClean="0">
                <a:solidFill>
                  <a:srgbClr val="000000"/>
                </a:solidFill>
              </a:rPr>
              <a:pPr>
                <a:defRPr/>
              </a:pPr>
              <a:t>25</a:t>
            </a:fld>
            <a:endParaRPr lang="en-US" dirty="0">
              <a:solidFill>
                <a:srgbClr val="000000"/>
              </a:solidFill>
            </a:endParaRPr>
          </a:p>
        </p:txBody>
      </p:sp>
    </p:spTree>
    <p:extLst>
      <p:ext uri="{BB962C8B-B14F-4D97-AF65-F5344CB8AC3E}">
        <p14:creationId xmlns:p14="http://schemas.microsoft.com/office/powerpoint/2010/main" val="2387856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8"/>
          <p:cNvSpPr>
            <a:spLocks noGrp="1" noChangeArrowheads="1"/>
          </p:cNvSpPr>
          <p:nvPr>
            <p:ph type="title"/>
          </p:nvPr>
        </p:nvSpPr>
        <p:spPr>
          <a:xfrm>
            <a:off x="457200" y="381000"/>
            <a:ext cx="8229600" cy="1371600"/>
          </a:xfrm>
        </p:spPr>
        <p:txBody>
          <a:bodyPr/>
          <a:lstStyle/>
          <a:p>
            <a:pPr eaLnBrk="1" hangingPunct="1"/>
            <a:r>
              <a:rPr lang="en-US" altLang="en-US" b="1" dirty="0" smtClean="0"/>
              <a:t>Watch for Glare</a:t>
            </a:r>
          </a:p>
        </p:txBody>
      </p:sp>
      <p:pic>
        <p:nvPicPr>
          <p:cNvPr id="92163" name="Picture 4" descr="Sign in sun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1828800" y="1600200"/>
            <a:ext cx="6705600"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2213388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eaLnBrk="1" fontAlgn="auto" hangingPunct="1">
              <a:spcAft>
                <a:spcPts val="0"/>
              </a:spcAft>
              <a:defRPr/>
            </a:pPr>
            <a:r>
              <a:rPr lang="en-US" dirty="0" smtClean="0"/>
              <a:t>Flaggers Must Be Visible</a:t>
            </a:r>
            <a:endParaRPr lang="en-US" dirty="0"/>
          </a:p>
        </p:txBody>
      </p:sp>
      <p:sp>
        <p:nvSpPr>
          <p:cNvPr id="9219" name="Content Placeholder 3"/>
          <p:cNvSpPr>
            <a:spLocks noGrp="1"/>
          </p:cNvSpPr>
          <p:nvPr>
            <p:ph idx="1"/>
          </p:nvPr>
        </p:nvSpPr>
        <p:spPr>
          <a:xfrm>
            <a:off x="457200" y="1676400"/>
            <a:ext cx="8229600" cy="4373563"/>
          </a:xfrm>
        </p:spPr>
        <p:txBody>
          <a:bodyPr/>
          <a:lstStyle/>
          <a:p>
            <a:pPr eaLnBrk="1" hangingPunct="1"/>
            <a:r>
              <a:rPr lang="en-US" altLang="en-US" dirty="0" smtClean="0"/>
              <a:t>Workers must be visible in a variety of conditions, especially during night work.</a:t>
            </a:r>
          </a:p>
        </p:txBody>
      </p:sp>
      <p:pic>
        <p:nvPicPr>
          <p:cNvPr id="131074" name="Picture 2"/>
          <p:cNvPicPr>
            <a:picLocks noChangeAspect="1" noChangeArrowheads="1"/>
          </p:cNvPicPr>
          <p:nvPr/>
        </p:nvPicPr>
        <p:blipFill>
          <a:blip r:embed="rId3"/>
          <a:srcRect/>
          <a:stretch>
            <a:fillRect/>
          </a:stretch>
        </p:blipFill>
        <p:spPr bwMode="auto">
          <a:xfrm>
            <a:off x="4800600" y="3048000"/>
            <a:ext cx="3524250" cy="3362325"/>
          </a:xfrm>
          <a:prstGeom prst="rect">
            <a:avLst/>
          </a:prstGeom>
          <a:ln w="12700">
            <a:solidFill>
              <a:schemeClr val="tx1"/>
            </a:solidFill>
          </a:ln>
          <a:effectLst>
            <a:outerShdw blurRad="292100" dist="139700" dir="2700000" algn="tl" rotWithShape="0">
              <a:srgbClr val="333333">
                <a:alpha val="65000"/>
              </a:srgbClr>
            </a:outerShdw>
          </a:effectLst>
        </p:spPr>
      </p:pic>
      <p:pic>
        <p:nvPicPr>
          <p:cNvPr id="131075" name="Picture 3"/>
          <p:cNvPicPr>
            <a:picLocks noChangeAspect="1" noChangeArrowheads="1"/>
          </p:cNvPicPr>
          <p:nvPr/>
        </p:nvPicPr>
        <p:blipFill>
          <a:blip r:embed="rId4"/>
          <a:srcRect/>
          <a:stretch>
            <a:fillRect/>
          </a:stretch>
        </p:blipFill>
        <p:spPr bwMode="auto">
          <a:xfrm>
            <a:off x="990600" y="3048000"/>
            <a:ext cx="3532188" cy="3355975"/>
          </a:xfrm>
          <a:prstGeom prst="rect">
            <a:avLst/>
          </a:prstGeom>
          <a:ln w="12700">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22574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Night Flagging</a:t>
            </a:r>
            <a:endParaRPr lang="en-US" b="1" dirty="0"/>
          </a:p>
        </p:txBody>
      </p:sp>
      <p:sp>
        <p:nvSpPr>
          <p:cNvPr id="3" name="Content Placeholder 2"/>
          <p:cNvSpPr>
            <a:spLocks noGrp="1"/>
          </p:cNvSpPr>
          <p:nvPr>
            <p:ph sz="half" idx="1"/>
          </p:nvPr>
        </p:nvSpPr>
        <p:spPr>
          <a:xfrm>
            <a:off x="457200" y="1981200"/>
            <a:ext cx="7848600" cy="3886200"/>
          </a:xfrm>
        </p:spPr>
        <p:txBody>
          <a:bodyPr/>
          <a:lstStyle/>
          <a:p>
            <a:r>
              <a:rPr lang="en-US" dirty="0" smtClean="0"/>
              <a:t>Flagger must be well lit.</a:t>
            </a:r>
            <a:endParaRPr lang="en-US" dirty="0"/>
          </a:p>
        </p:txBody>
      </p:sp>
      <p:sp>
        <p:nvSpPr>
          <p:cNvPr id="5" name="Footer Placeholder 4"/>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1024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501" t="18595" r="25436" b="15673"/>
          <a:stretch/>
        </p:blipFill>
        <p:spPr bwMode="auto">
          <a:xfrm>
            <a:off x="7010400" y="228600"/>
            <a:ext cx="2032001" cy="285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748" t="1332" r="5787" b="29482"/>
          <a:stretch/>
        </p:blipFill>
        <p:spPr bwMode="auto">
          <a:xfrm>
            <a:off x="533400" y="2672585"/>
            <a:ext cx="6207760" cy="3809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40673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5"/>
          <p:cNvSpPr>
            <a:spLocks noGrp="1" noChangeArrowheads="1"/>
          </p:cNvSpPr>
          <p:nvPr>
            <p:ph type="title"/>
          </p:nvPr>
        </p:nvSpPr>
        <p:spPr>
          <a:xfrm>
            <a:off x="457200" y="457200"/>
            <a:ext cx="5864225" cy="725488"/>
          </a:xfrm>
        </p:spPr>
        <p:txBody>
          <a:bodyPr/>
          <a:lstStyle/>
          <a:p>
            <a:pPr eaLnBrk="1" hangingPunct="1"/>
            <a:r>
              <a:rPr lang="en-US" altLang="en-US" sz="4000" smtClean="0">
                <a:solidFill>
                  <a:schemeClr val="bg1"/>
                </a:solidFill>
              </a:rPr>
              <a:t>Flagger</a:t>
            </a:r>
          </a:p>
        </p:txBody>
      </p:sp>
      <p:pic>
        <p:nvPicPr>
          <p:cNvPr id="94211" name="Picture 4" descr="work past flagge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t="32204" r="23305"/>
          <a:stretch>
            <a:fillRect/>
          </a:stretch>
        </p:blipFill>
        <p:spPr>
          <a:xfrm>
            <a:off x="1600200" y="1621790"/>
            <a:ext cx="7391400" cy="4899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4212" name="Line 7"/>
          <p:cNvSpPr>
            <a:spLocks noChangeShapeType="1"/>
          </p:cNvSpPr>
          <p:nvPr/>
        </p:nvSpPr>
        <p:spPr bwMode="auto">
          <a:xfrm>
            <a:off x="7010400" y="1066800"/>
            <a:ext cx="1447800" cy="28194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0"/>
              </a:spcBef>
              <a:spcAft>
                <a:spcPct val="0"/>
              </a:spcAft>
            </a:pPr>
            <a:endParaRPr lang="en-US">
              <a:solidFill>
                <a:srgbClr val="000000"/>
              </a:solidFill>
            </a:endParaRPr>
          </a:p>
        </p:txBody>
      </p:sp>
      <p:sp>
        <p:nvSpPr>
          <p:cNvPr id="94213" name="Rectangle 9"/>
          <p:cNvSpPr>
            <a:spLocks noChangeArrowheads="1"/>
          </p:cNvSpPr>
          <p:nvPr/>
        </p:nvSpPr>
        <p:spPr bwMode="auto">
          <a:xfrm>
            <a:off x="482221" y="24765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0"/>
              </a:spcBef>
              <a:spcAft>
                <a:spcPct val="0"/>
              </a:spcAft>
              <a:buClrTx/>
              <a:buSzTx/>
              <a:buFontTx/>
              <a:buNone/>
            </a:pPr>
            <a:r>
              <a:rPr lang="en-US" altLang="en-US" sz="4400" b="1" dirty="0">
                <a:solidFill>
                  <a:srgbClr val="000000"/>
                </a:solidFill>
              </a:rPr>
              <a:t>Never in a Curve!</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7" name="AutoShape 7"/>
          <p:cNvSpPr>
            <a:spLocks noChangeArrowheads="1"/>
          </p:cNvSpPr>
          <p:nvPr/>
        </p:nvSpPr>
        <p:spPr bwMode="auto">
          <a:xfrm>
            <a:off x="2514600" y="2362200"/>
            <a:ext cx="1524000" cy="14097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solidFill>
                <a:schemeClr val="bg1">
                  <a:lumMod val="95000"/>
                </a:schemeClr>
              </a:solidFill>
            </a:endParaRPr>
          </a:p>
        </p:txBody>
      </p:sp>
    </p:spTree>
    <p:extLst>
      <p:ext uri="{BB962C8B-B14F-4D97-AF65-F5344CB8AC3E}">
        <p14:creationId xmlns:p14="http://schemas.microsoft.com/office/powerpoint/2010/main" val="42003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ltLang="en-US" b="1" dirty="0" smtClean="0"/>
              <a:t>1926.200(</a:t>
            </a:r>
            <a:r>
              <a:rPr lang="en-US" altLang="en-US" b="1" dirty="0" err="1" smtClean="0"/>
              <a:t>i</a:t>
            </a:r>
            <a:r>
              <a:rPr lang="en-US" altLang="en-US" b="1" dirty="0" smtClean="0"/>
              <a:t>)</a:t>
            </a:r>
          </a:p>
        </p:txBody>
      </p:sp>
      <p:sp>
        <p:nvSpPr>
          <p:cNvPr id="66563" name="Rectangle 3"/>
          <p:cNvSpPr>
            <a:spLocks noGrp="1" noChangeArrowheads="1"/>
          </p:cNvSpPr>
          <p:nvPr>
            <p:ph type="body" idx="1"/>
          </p:nvPr>
        </p:nvSpPr>
        <p:spPr/>
        <p:txBody>
          <a:bodyPr/>
          <a:lstStyle/>
          <a:p>
            <a:r>
              <a:rPr lang="en-US" altLang="en-US" sz="2800" smtClean="0"/>
              <a:t>Signaling by flaggers and the use of flaggers, including warning garments worn by flaggers shall conform to Part VI of the Manual on Uniform Traffic Control Devices, (1988 Edition, Revision 3 or the Millennium Edition), which are incorporated by reference in §1926.200(g)(2).</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8143702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type="title"/>
          </p:nvPr>
        </p:nvSpPr>
        <p:spPr>
          <a:xfrm>
            <a:off x="457200" y="304800"/>
            <a:ext cx="8229600" cy="1371600"/>
          </a:xfrm>
        </p:spPr>
        <p:txBody>
          <a:bodyPr/>
          <a:lstStyle/>
          <a:p>
            <a:pPr eaLnBrk="1" hangingPunct="1"/>
            <a:r>
              <a:rPr lang="en-US" altLang="en-US" b="1" dirty="0" smtClean="0"/>
              <a:t>No Good!!</a:t>
            </a:r>
          </a:p>
        </p:txBody>
      </p:sp>
      <p:pic>
        <p:nvPicPr>
          <p:cNvPr id="95235" name="Picture 4" descr="flagger traffic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13136" t="35048" r="23573"/>
          <a:stretch>
            <a:fillRect/>
          </a:stretch>
        </p:blipFill>
        <p:spPr>
          <a:xfrm>
            <a:off x="762000" y="1447800"/>
            <a:ext cx="6553200" cy="5043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5105400" y="4191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
        <p:nvSpPr>
          <p:cNvPr id="3" name="Slide Number Placeholder 2"/>
          <p:cNvSpPr>
            <a:spLocks noGrp="1"/>
          </p:cNvSpPr>
          <p:nvPr>
            <p:ph type="sldNum" sz="quarter" idx="11"/>
          </p:nvPr>
        </p:nvSpPr>
        <p:spPr/>
        <p:txBody>
          <a:bodyPr/>
          <a:lstStyle/>
          <a:p>
            <a:pPr>
              <a:defRPr/>
            </a:pPr>
            <a:fld id="{AF711A62-1A85-4ACF-953E-003AAD912065}" type="slidenum">
              <a:rPr lang="en-US" smtClean="0">
                <a:solidFill>
                  <a:srgbClr val="000000"/>
                </a:solidFill>
              </a:rPr>
              <a:pPr>
                <a:defRPr/>
              </a:pPr>
              <a:t>30</a:t>
            </a:fld>
            <a:endParaRPr lang="en-US" dirty="0">
              <a:solidFill>
                <a:srgbClr val="000000"/>
              </a:solidFill>
            </a:endParaRPr>
          </a:p>
        </p:txBody>
      </p:sp>
    </p:spTree>
    <p:extLst>
      <p:ext uri="{BB962C8B-B14F-4D97-AF65-F5344CB8AC3E}">
        <p14:creationId xmlns:p14="http://schemas.microsoft.com/office/powerpoint/2010/main" val="61237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1026"/>
          <p:cNvSpPr>
            <a:spLocks noGrp="1" noChangeArrowheads="1"/>
          </p:cNvSpPr>
          <p:nvPr>
            <p:ph type="title"/>
          </p:nvPr>
        </p:nvSpPr>
        <p:spPr>
          <a:xfrm>
            <a:off x="533400" y="477672"/>
            <a:ext cx="8610600" cy="838200"/>
          </a:xfrm>
        </p:spPr>
        <p:txBody>
          <a:bodyPr/>
          <a:lstStyle/>
          <a:p>
            <a:pPr eaLnBrk="1" hangingPunct="1"/>
            <a:r>
              <a:rPr lang="en-US" altLang="en-US" b="1" dirty="0" smtClean="0"/>
              <a:t>Typical Two-Flagger Operation</a:t>
            </a:r>
          </a:p>
        </p:txBody>
      </p:sp>
      <p:sp>
        <p:nvSpPr>
          <p:cNvPr id="93187" name="Rectangle 1027"/>
          <p:cNvSpPr>
            <a:spLocks noGrp="1" noChangeArrowheads="1"/>
          </p:cNvSpPr>
          <p:nvPr>
            <p:ph type="body" idx="1"/>
          </p:nvPr>
        </p:nvSpPr>
        <p:spPr>
          <a:xfrm>
            <a:off x="3962400" y="1600200"/>
            <a:ext cx="5029200" cy="4953000"/>
          </a:xfrm>
        </p:spPr>
        <p:txBody>
          <a:bodyPr/>
          <a:lstStyle/>
          <a:p>
            <a:pPr eaLnBrk="1" hangingPunct="1"/>
            <a:r>
              <a:rPr lang="en-US" altLang="en-US" sz="2800" dirty="0" smtClean="0"/>
              <a:t>Notice:</a:t>
            </a:r>
          </a:p>
          <a:p>
            <a:pPr lvl="1" eaLnBrk="1" hangingPunct="1"/>
            <a:r>
              <a:rPr lang="en-US" altLang="en-US" sz="2400" dirty="0" smtClean="0"/>
              <a:t>No arrow boards</a:t>
            </a:r>
          </a:p>
          <a:p>
            <a:pPr lvl="1" eaLnBrk="1" hangingPunct="1"/>
            <a:r>
              <a:rPr lang="en-US" altLang="en-US" sz="2400" dirty="0" smtClean="0"/>
              <a:t>Flagger at the beginning of a taper</a:t>
            </a:r>
          </a:p>
          <a:p>
            <a:pPr lvl="1" eaLnBrk="1" hangingPunct="1"/>
            <a:r>
              <a:rPr lang="en-US" altLang="en-US" sz="2400" dirty="0" smtClean="0"/>
              <a:t>Short taper</a:t>
            </a:r>
          </a:p>
          <a:p>
            <a:pPr lvl="2" eaLnBrk="1" hangingPunct="1"/>
            <a:r>
              <a:rPr lang="en-US" altLang="en-US" sz="2200" dirty="0" smtClean="0"/>
              <a:t>50’ to 100’ MAX</a:t>
            </a:r>
          </a:p>
          <a:p>
            <a:pPr lvl="1" eaLnBrk="1" hangingPunct="1"/>
            <a:r>
              <a:rPr lang="en-US" altLang="en-US" sz="2400" dirty="0" smtClean="0"/>
              <a:t>Extended buffer</a:t>
            </a:r>
          </a:p>
        </p:txBody>
      </p:sp>
      <p:graphicFrame>
        <p:nvGraphicFramePr>
          <p:cNvPr id="93188" name="Object 1028"/>
          <p:cNvGraphicFramePr>
            <a:graphicFrameLocks noChangeAspect="1"/>
          </p:cNvGraphicFramePr>
          <p:nvPr/>
        </p:nvGraphicFramePr>
        <p:xfrm>
          <a:off x="225425" y="1524000"/>
          <a:ext cx="3790950" cy="5334000"/>
        </p:xfrm>
        <a:graphic>
          <a:graphicData uri="http://schemas.openxmlformats.org/presentationml/2006/ole">
            <mc:AlternateContent xmlns:mc="http://schemas.openxmlformats.org/markup-compatibility/2006">
              <mc:Choice xmlns:v="urn:schemas-microsoft-com:vml" Requires="v">
                <p:oleObj spid="_x0000_s9243" name="Bitmap Image" r:id="rId4" imgW="2762636" imgH="3885714" progId="PBrush">
                  <p:embed/>
                </p:oleObj>
              </mc:Choice>
              <mc:Fallback>
                <p:oleObj name="Bitmap Image" r:id="rId4" imgW="2762636" imgH="3885714" progId="PBrush">
                  <p:embed/>
                  <p:pic>
                    <p:nvPicPr>
                      <p:cNvPr id="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425" y="1524000"/>
                        <a:ext cx="379095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9952567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US" altLang="en-US" b="1" dirty="0" smtClean="0"/>
              <a:t>Flagging by a Hill</a:t>
            </a:r>
          </a:p>
        </p:txBody>
      </p:sp>
      <p:pic>
        <p:nvPicPr>
          <p:cNvPr id="96259"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rcRect t="3709" b="2611"/>
          <a:stretch>
            <a:fillRect/>
          </a:stretch>
        </p:blipFill>
        <p:spPr>
          <a:xfrm>
            <a:off x="609600" y="1524000"/>
            <a:ext cx="7900988" cy="4373563"/>
          </a:xfrm>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3214870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8"/>
          <p:cNvSpPr>
            <a:spLocks noGrp="1" noChangeArrowheads="1"/>
          </p:cNvSpPr>
          <p:nvPr>
            <p:ph type="title"/>
          </p:nvPr>
        </p:nvSpPr>
        <p:spPr>
          <a:xfrm>
            <a:off x="457200" y="457200"/>
            <a:ext cx="4191000" cy="1371600"/>
          </a:xfrm>
        </p:spPr>
        <p:txBody>
          <a:bodyPr/>
          <a:lstStyle/>
          <a:p>
            <a:pPr eaLnBrk="1" hangingPunct="1"/>
            <a:r>
              <a:rPr lang="en-US" altLang="en-US" b="1" dirty="0" smtClean="0"/>
              <a:t>Good Position</a:t>
            </a:r>
          </a:p>
        </p:txBody>
      </p:sp>
      <p:pic>
        <p:nvPicPr>
          <p:cNvPr id="97283" name="Picture 4" descr="traffic-control-flagger"/>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r="29709"/>
          <a:stretch>
            <a:fillRect/>
          </a:stretch>
        </p:blipFill>
        <p:spPr>
          <a:xfrm>
            <a:off x="457200" y="2057400"/>
            <a:ext cx="4191000" cy="4192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7284" name="Content Placeholder 1"/>
          <p:cNvSpPr>
            <a:spLocks noGrp="1"/>
          </p:cNvSpPr>
          <p:nvPr>
            <p:ph sz="half" idx="2"/>
          </p:nvPr>
        </p:nvSpPr>
        <p:spPr/>
        <p:txBody>
          <a:bodyPr/>
          <a:lstStyle/>
          <a:p>
            <a:endParaRPr lang="en-US" altLang="en-US" smtClean="0"/>
          </a:p>
        </p:txBody>
      </p:sp>
      <p:pic>
        <p:nvPicPr>
          <p:cNvPr id="97285" name="Picture 5" descr="C:\Users\Bob Emmerich\Documents\Safecon pictures\roadwork\Traffic Control\flaggerman_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7238" y="582613"/>
            <a:ext cx="4451350" cy="307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5388718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en-US" altLang="en-US" b="1" dirty="0" smtClean="0"/>
              <a:t>Stopping Traffic</a:t>
            </a:r>
          </a:p>
        </p:txBody>
      </p:sp>
      <p:sp>
        <p:nvSpPr>
          <p:cNvPr id="98307" name="Rectangle 3"/>
          <p:cNvSpPr>
            <a:spLocks noGrp="1" noChangeArrowheads="1"/>
          </p:cNvSpPr>
          <p:nvPr>
            <p:ph type="body" sz="half" idx="1"/>
          </p:nvPr>
        </p:nvSpPr>
        <p:spPr>
          <a:xfrm>
            <a:off x="457200" y="1981200"/>
            <a:ext cx="4572000" cy="2667000"/>
          </a:xfrm>
        </p:spPr>
        <p:txBody>
          <a:bodyPr/>
          <a:lstStyle/>
          <a:p>
            <a:pPr eaLnBrk="1" hangingPunct="1"/>
            <a:r>
              <a:rPr lang="en-US" altLang="en-US" sz="2800" dirty="0" smtClean="0"/>
              <a:t>Stand on the shoulder</a:t>
            </a:r>
          </a:p>
          <a:p>
            <a:pPr eaLnBrk="1" hangingPunct="1"/>
            <a:r>
              <a:rPr lang="en-US" altLang="en-US" sz="2800" dirty="0" smtClean="0"/>
              <a:t>Display “STOP” with palm out</a:t>
            </a:r>
          </a:p>
          <a:p>
            <a:pPr eaLnBrk="1" hangingPunct="1"/>
            <a:r>
              <a:rPr lang="en-US" altLang="en-US" sz="2800" dirty="0" smtClean="0"/>
              <a:t>Face traffic</a:t>
            </a:r>
          </a:p>
          <a:p>
            <a:pPr eaLnBrk="1" hangingPunct="1"/>
            <a:r>
              <a:rPr lang="en-US" altLang="en-US" sz="2800" dirty="0" smtClean="0"/>
              <a:t>Make eye contact</a:t>
            </a:r>
          </a:p>
        </p:txBody>
      </p:sp>
      <p:sp>
        <p:nvSpPr>
          <p:cNvPr id="98308" name="Rectangle 4"/>
          <p:cNvSpPr>
            <a:spLocks noChangeArrowheads="1"/>
          </p:cNvSpPr>
          <p:nvPr/>
        </p:nvSpPr>
        <p:spPr bwMode="auto">
          <a:xfrm>
            <a:off x="1257300" y="5029200"/>
            <a:ext cx="66294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spcBef>
                <a:spcPct val="0"/>
              </a:spcBef>
              <a:spcAft>
                <a:spcPct val="0"/>
              </a:spcAft>
              <a:buClrTx/>
              <a:buSzTx/>
              <a:buFontTx/>
              <a:buNone/>
            </a:pPr>
            <a:r>
              <a:rPr lang="en-US" altLang="en-US" sz="2800" b="1" i="1" dirty="0">
                <a:solidFill>
                  <a:srgbClr val="FF6600"/>
                </a:solidFill>
                <a:latin typeface="Tahoma" pitchFamily="34" charset="0"/>
              </a:rPr>
              <a:t>NEVER stand in front of oncoming, moving traffic!!</a:t>
            </a:r>
          </a:p>
        </p:txBody>
      </p:sp>
      <p:pic>
        <p:nvPicPr>
          <p:cNvPr id="98309" name="Picture 9"/>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5478463" y="533400"/>
            <a:ext cx="3665537" cy="4495800"/>
          </a:xfrm>
          <a:noFill/>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968641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sz="half" idx="1"/>
          </p:nvPr>
        </p:nvSpPr>
        <p:spPr>
          <a:xfrm>
            <a:off x="533400" y="533400"/>
            <a:ext cx="6772275" cy="1079500"/>
          </a:xfrm>
        </p:spPr>
        <p:txBody>
          <a:bodyPr/>
          <a:lstStyle/>
          <a:p>
            <a:pPr eaLnBrk="1" hangingPunct="1">
              <a:buFont typeface="Wingdings" pitchFamily="2" charset="2"/>
              <a:buNone/>
            </a:pPr>
            <a:r>
              <a:rPr lang="en-US" altLang="en-US" sz="4400" b="1" dirty="0" smtClean="0"/>
              <a:t>Single Flagger</a:t>
            </a:r>
          </a:p>
        </p:txBody>
      </p:sp>
      <p:pic>
        <p:nvPicPr>
          <p:cNvPr id="99331" name="Picture 3" descr="link6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6576" y="1645882"/>
            <a:ext cx="7867351"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6228032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4"/>
          <p:cNvSpPr>
            <a:spLocks noGrp="1" noChangeArrowheads="1"/>
          </p:cNvSpPr>
          <p:nvPr>
            <p:ph type="title"/>
          </p:nvPr>
        </p:nvSpPr>
        <p:spPr/>
        <p:txBody>
          <a:bodyPr/>
          <a:lstStyle/>
          <a:p>
            <a:pPr eaLnBrk="1" hangingPunct="1"/>
            <a:r>
              <a:rPr lang="en-US" altLang="en-US" b="1" dirty="0" smtClean="0"/>
              <a:t>DO IT RIGHT!!</a:t>
            </a:r>
          </a:p>
        </p:txBody>
      </p:sp>
      <p:pic>
        <p:nvPicPr>
          <p:cNvPr id="100355" name="Picture 5" descr="2-Flagger"/>
          <p:cNvPicPr>
            <a:picLocks noGrp="1" noChangeAspect="1" noChangeArrowheads="1"/>
          </p:cNvPicPr>
          <p:nvPr>
            <p:ph sz="half" idx="1"/>
          </p:nvPr>
        </p:nvPicPr>
        <p:blipFill rotWithShape="1">
          <a:blip r:embed="rId2" cstate="print">
            <a:extLst>
              <a:ext uri="{28A0092B-C50C-407E-A947-70E740481C1C}">
                <a14:useLocalDpi xmlns:a14="http://schemas.microsoft.com/office/drawing/2010/main" val="0"/>
              </a:ext>
            </a:extLst>
          </a:blip>
          <a:srcRect l="17410" t="2806" r="13984" b="-1151"/>
          <a:stretch/>
        </p:blipFill>
        <p:spPr>
          <a:xfrm>
            <a:off x="152400" y="1666240"/>
            <a:ext cx="3162756" cy="303815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3" name="Content Placeholder 2"/>
          <p:cNvSpPr>
            <a:spLocks noGrp="1"/>
          </p:cNvSpPr>
          <p:nvPr>
            <p:ph sz="quarter" idx="2"/>
          </p:nvPr>
        </p:nvSpPr>
        <p:spPr/>
        <p:txBody>
          <a:bodyPr/>
          <a:lstStyle/>
          <a:p>
            <a:endParaRPr lang="en-US"/>
          </a:p>
        </p:txBody>
      </p:sp>
      <p:sp>
        <p:nvSpPr>
          <p:cNvPr id="4" name="Content Placeholder 3"/>
          <p:cNvSpPr>
            <a:spLocks noGrp="1"/>
          </p:cNvSpPr>
          <p:nvPr>
            <p:ph sz="quarter" idx="3"/>
          </p:nvPr>
        </p:nvSpPr>
        <p:spPr/>
        <p:txBody>
          <a:bodyPr/>
          <a:lstStyle/>
          <a:p>
            <a:endParaRPr lang="en-US"/>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76200"/>
            <a:ext cx="3438525"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2701290"/>
            <a:ext cx="5791199" cy="3852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61902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altLang="en-US" b="1" dirty="0" smtClean="0"/>
              <a:t>Traffic Flagging</a:t>
            </a:r>
          </a:p>
        </p:txBody>
      </p:sp>
      <p:sp>
        <p:nvSpPr>
          <p:cNvPr id="67587" name="Rectangle 3"/>
          <p:cNvSpPr>
            <a:spLocks noGrp="1" noChangeArrowheads="1"/>
          </p:cNvSpPr>
          <p:nvPr>
            <p:ph type="body" idx="1"/>
          </p:nvPr>
        </p:nvSpPr>
        <p:spPr>
          <a:xfrm>
            <a:off x="762000" y="1851546"/>
            <a:ext cx="6858000" cy="5334000"/>
          </a:xfrm>
        </p:spPr>
        <p:txBody>
          <a:bodyPr/>
          <a:lstStyle/>
          <a:p>
            <a:pPr eaLnBrk="1" hangingPunct="1"/>
            <a:r>
              <a:rPr lang="en-US" altLang="en-US" sz="2800" dirty="0" smtClean="0"/>
              <a:t>Flaggers are critical to traffic safety</a:t>
            </a:r>
          </a:p>
          <a:p>
            <a:pPr eaLnBrk="1" hangingPunct="1"/>
            <a:r>
              <a:rPr lang="en-US" altLang="en-US" sz="2800" dirty="0" smtClean="0"/>
              <a:t>Consequences of improper flagging may be severe</a:t>
            </a:r>
          </a:p>
          <a:p>
            <a:pPr eaLnBrk="1" hangingPunct="1"/>
            <a:r>
              <a:rPr lang="en-US" altLang="en-US" sz="2800" dirty="0" smtClean="0"/>
              <a:t>Flaggers have important responsibilities</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4733929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050"/>
          <p:cNvSpPr>
            <a:spLocks noGrp="1" noChangeArrowheads="1"/>
          </p:cNvSpPr>
          <p:nvPr>
            <p:ph type="title"/>
          </p:nvPr>
        </p:nvSpPr>
        <p:spPr>
          <a:xfrm>
            <a:off x="609600" y="533400"/>
            <a:ext cx="8915400" cy="1219200"/>
          </a:xfrm>
        </p:spPr>
        <p:txBody>
          <a:bodyPr/>
          <a:lstStyle/>
          <a:p>
            <a:pPr eaLnBrk="1" hangingPunct="1"/>
            <a:r>
              <a:rPr lang="en-US" altLang="en-US" b="1" smtClean="0"/>
              <a:t>Controlling Drivers is Difficult</a:t>
            </a:r>
          </a:p>
        </p:txBody>
      </p:sp>
      <p:sp>
        <p:nvSpPr>
          <p:cNvPr id="68611" name="Rectangle 2051"/>
          <p:cNvSpPr>
            <a:spLocks noGrp="1" noChangeArrowheads="1"/>
          </p:cNvSpPr>
          <p:nvPr>
            <p:ph type="body" idx="1"/>
          </p:nvPr>
        </p:nvSpPr>
        <p:spPr>
          <a:xfrm>
            <a:off x="990600" y="1752600"/>
            <a:ext cx="7239000" cy="4648200"/>
          </a:xfrm>
        </p:spPr>
        <p:txBody>
          <a:bodyPr/>
          <a:lstStyle/>
          <a:p>
            <a:pPr eaLnBrk="1" hangingPunct="1"/>
            <a:r>
              <a:rPr lang="en-US" altLang="en-US" sz="2800" dirty="0" smtClean="0"/>
              <a:t>They want to make their own decisions</a:t>
            </a:r>
          </a:p>
          <a:p>
            <a:pPr eaLnBrk="1" hangingPunct="1"/>
            <a:r>
              <a:rPr lang="en-US" altLang="en-US" sz="2800" dirty="0" smtClean="0"/>
              <a:t>They like to be in control</a:t>
            </a:r>
          </a:p>
          <a:p>
            <a:pPr eaLnBrk="1" hangingPunct="1"/>
            <a:r>
              <a:rPr lang="en-US" altLang="en-US" sz="2800" dirty="0" smtClean="0"/>
              <a:t>They have expectations</a:t>
            </a:r>
          </a:p>
          <a:p>
            <a:pPr eaLnBrk="1" hangingPunct="1"/>
            <a:r>
              <a:rPr lang="en-US" altLang="en-US" sz="2800" dirty="0" smtClean="0"/>
              <a:t>Work zones are more prone to accidents</a:t>
            </a:r>
          </a:p>
          <a:p>
            <a:pPr eaLnBrk="1" hangingPunct="1"/>
            <a:r>
              <a:rPr lang="en-US" altLang="en-US" sz="2800" dirty="0" smtClean="0"/>
              <a:t>Flaggers are in their way!</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3835265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457200"/>
            <a:ext cx="8686800" cy="1371600"/>
          </a:xfrm>
        </p:spPr>
        <p:txBody>
          <a:bodyPr/>
          <a:lstStyle/>
          <a:p>
            <a:pPr eaLnBrk="1" hangingPunct="1"/>
            <a:r>
              <a:rPr lang="en-US" altLang="en-US" b="1" dirty="0" smtClean="0"/>
              <a:t>Responsibilities of a Flagger</a:t>
            </a:r>
          </a:p>
        </p:txBody>
      </p:sp>
      <p:sp>
        <p:nvSpPr>
          <p:cNvPr id="69635" name="Rectangle 3"/>
          <p:cNvSpPr>
            <a:spLocks noGrp="1" noChangeArrowheads="1"/>
          </p:cNvSpPr>
          <p:nvPr>
            <p:ph type="body" idx="1"/>
          </p:nvPr>
        </p:nvSpPr>
        <p:spPr/>
        <p:txBody>
          <a:bodyPr/>
          <a:lstStyle/>
          <a:p>
            <a:pPr eaLnBrk="1" hangingPunct="1"/>
            <a:r>
              <a:rPr lang="en-US" altLang="en-US" sz="2800" dirty="0" smtClean="0"/>
              <a:t>His/her own safety</a:t>
            </a:r>
          </a:p>
          <a:p>
            <a:pPr eaLnBrk="1" hangingPunct="1"/>
            <a:r>
              <a:rPr lang="en-US" altLang="en-US" sz="2800" dirty="0" smtClean="0"/>
              <a:t>Safety of other workers</a:t>
            </a:r>
          </a:p>
          <a:p>
            <a:pPr eaLnBrk="1" hangingPunct="1"/>
            <a:r>
              <a:rPr lang="en-US" altLang="en-US" sz="2800" dirty="0" smtClean="0"/>
              <a:t>Safety of the driving public</a:t>
            </a:r>
          </a:p>
        </p:txBody>
      </p:sp>
      <p:sp>
        <p:nvSpPr>
          <p:cNvPr id="69636" name="Rectangle 4"/>
          <p:cNvSpPr>
            <a:spLocks noChangeArrowheads="1"/>
          </p:cNvSpPr>
          <p:nvPr/>
        </p:nvSpPr>
        <p:spPr bwMode="auto">
          <a:xfrm>
            <a:off x="1143000" y="4191000"/>
            <a:ext cx="44196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spcBef>
                <a:spcPct val="0"/>
              </a:spcBef>
              <a:spcAft>
                <a:spcPct val="0"/>
              </a:spcAft>
              <a:buClrTx/>
              <a:buSzTx/>
              <a:buFontTx/>
              <a:buNone/>
            </a:pPr>
            <a:r>
              <a:rPr lang="en-US" altLang="en-US" sz="2800" b="1" i="1" dirty="0">
                <a:solidFill>
                  <a:srgbClr val="FF6600"/>
                </a:solidFill>
                <a:latin typeface="Tahoma" pitchFamily="34" charset="0"/>
              </a:rPr>
              <a:t>Flaggers need to know how to do their job right!!</a:t>
            </a:r>
          </a:p>
        </p:txBody>
      </p:sp>
      <p:pic>
        <p:nvPicPr>
          <p:cNvPr id="69637" name="Picture 5" descr="jackhamm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4114800"/>
            <a:ext cx="2489200" cy="200660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739204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altLang="en-US" sz="4000" b="1" dirty="0" smtClean="0"/>
              <a:t>When Are Flaggers Necessary?</a:t>
            </a:r>
          </a:p>
        </p:txBody>
      </p:sp>
      <p:sp>
        <p:nvSpPr>
          <p:cNvPr id="70659" name="Rectangle 3"/>
          <p:cNvSpPr>
            <a:spLocks noGrp="1" noChangeArrowheads="1"/>
          </p:cNvSpPr>
          <p:nvPr>
            <p:ph type="body" sz="half" idx="1"/>
          </p:nvPr>
        </p:nvSpPr>
        <p:spPr>
          <a:xfrm>
            <a:off x="457200" y="1981200"/>
            <a:ext cx="4876800" cy="3886200"/>
          </a:xfrm>
        </p:spPr>
        <p:txBody>
          <a:bodyPr/>
          <a:lstStyle/>
          <a:p>
            <a:pPr eaLnBrk="1" hangingPunct="1">
              <a:spcBef>
                <a:spcPct val="25000"/>
              </a:spcBef>
            </a:pPr>
            <a:r>
              <a:rPr lang="en-US" altLang="en-US" sz="2800" dirty="0" smtClean="0"/>
              <a:t>Construction Vehicles &amp; Equipment in Uncontrolled Traffic Lanes</a:t>
            </a:r>
          </a:p>
          <a:p>
            <a:pPr eaLnBrk="1" hangingPunct="1">
              <a:spcBef>
                <a:spcPct val="25000"/>
              </a:spcBef>
            </a:pPr>
            <a:r>
              <a:rPr lang="en-US" altLang="en-US" sz="2800" dirty="0" smtClean="0"/>
              <a:t>Two-way Traffic Can Pass in Only One Direction</a:t>
            </a:r>
          </a:p>
          <a:p>
            <a:pPr eaLnBrk="1" hangingPunct="1">
              <a:spcBef>
                <a:spcPct val="25000"/>
              </a:spcBef>
            </a:pPr>
            <a:r>
              <a:rPr lang="en-US" altLang="en-US" sz="2800" dirty="0" smtClean="0"/>
              <a:t>Pathway Through the Construction Is Too Confusing for Motorists</a:t>
            </a:r>
          </a:p>
          <a:p>
            <a:pPr eaLnBrk="1" hangingPunct="1">
              <a:spcBef>
                <a:spcPct val="25000"/>
              </a:spcBef>
            </a:pPr>
            <a:r>
              <a:rPr lang="en-US" altLang="en-US" sz="2800" dirty="0" smtClean="0"/>
              <a:t>Mobile Work Zone</a:t>
            </a:r>
            <a:br>
              <a:rPr lang="en-US" altLang="en-US" sz="2800" dirty="0" smtClean="0"/>
            </a:br>
            <a:endParaRPr lang="en-US" altLang="en-US" sz="2800" dirty="0" smtClean="0"/>
          </a:p>
        </p:txBody>
      </p:sp>
      <p:pic>
        <p:nvPicPr>
          <p:cNvPr id="70660" name="Picture 5" descr="Flagge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l="37135" t="38002" r="49248" b="27718"/>
          <a:stretch>
            <a:fillRect/>
          </a:stretch>
        </p:blipFill>
        <p:spPr>
          <a:xfrm>
            <a:off x="5486400" y="1600200"/>
            <a:ext cx="3200400" cy="525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9238216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85800" y="177800"/>
            <a:ext cx="7772400" cy="1143000"/>
          </a:xfrm>
        </p:spPr>
        <p:txBody>
          <a:bodyPr/>
          <a:lstStyle/>
          <a:p>
            <a:pPr eaLnBrk="1" hangingPunct="1"/>
            <a:r>
              <a:rPr lang="en-US" altLang="en-US" sz="4000" b="1" dirty="0" smtClean="0"/>
              <a:t>Improper Flagging Techniques</a:t>
            </a:r>
          </a:p>
        </p:txBody>
      </p:sp>
      <p:pic>
        <p:nvPicPr>
          <p:cNvPr id="60421" name="Picture 5" descr="GW-MVC-048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700" t="11502" b="11898"/>
          <a:stretch/>
        </p:blipFill>
        <p:spPr bwMode="auto">
          <a:xfrm>
            <a:off x="4915059" y="1182072"/>
            <a:ext cx="3652520" cy="217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2" name="Text Box 8"/>
          <p:cNvSpPr txBox="1">
            <a:spLocks noChangeArrowheads="1"/>
          </p:cNvSpPr>
          <p:nvPr/>
        </p:nvSpPr>
        <p:spPr bwMode="auto">
          <a:xfrm>
            <a:off x="2810192" y="3688734"/>
            <a:ext cx="152812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dirty="0" smtClean="0">
                <a:solidFill>
                  <a:srgbClr val="000000"/>
                </a:solidFill>
                <a:latin typeface="Arial Narrow" pitchFamily="34" charset="0"/>
              </a:rPr>
              <a:t>In traffic with no display</a:t>
            </a:r>
            <a:endParaRPr lang="en-US" altLang="en-US" sz="2400" b="1" dirty="0">
              <a:solidFill>
                <a:srgbClr val="000000"/>
              </a:solidFill>
              <a:latin typeface="Arial Narrow" pitchFamily="34" charset="0"/>
            </a:endParaRPr>
          </a:p>
        </p:txBody>
      </p:sp>
      <p:sp>
        <p:nvSpPr>
          <p:cNvPr id="60423" name="Text Box 9"/>
          <p:cNvSpPr txBox="1">
            <a:spLocks noChangeArrowheads="1"/>
          </p:cNvSpPr>
          <p:nvPr/>
        </p:nvSpPr>
        <p:spPr bwMode="auto">
          <a:xfrm>
            <a:off x="4724400" y="3359150"/>
            <a:ext cx="441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a:solidFill>
                  <a:srgbClr val="000000"/>
                </a:solidFill>
                <a:latin typeface="Arial Narrow" pitchFamily="34" charset="0"/>
              </a:rPr>
              <a:t>Flagger is sitting while working</a:t>
            </a:r>
          </a:p>
        </p:txBody>
      </p:sp>
      <p:sp>
        <p:nvSpPr>
          <p:cNvPr id="60424" name="Text Box 10"/>
          <p:cNvSpPr txBox="1">
            <a:spLocks noChangeArrowheads="1"/>
          </p:cNvSpPr>
          <p:nvPr/>
        </p:nvSpPr>
        <p:spPr bwMode="auto">
          <a:xfrm>
            <a:off x="4836318" y="5964564"/>
            <a:ext cx="36777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dirty="0" smtClean="0">
                <a:solidFill>
                  <a:srgbClr val="000000"/>
                </a:solidFill>
                <a:latin typeface="Arial Narrow" pitchFamily="34" charset="0"/>
              </a:rPr>
              <a:t>Unprofessional Flagger</a:t>
            </a:r>
            <a:endParaRPr lang="en-US" altLang="en-US" sz="2400" b="1" dirty="0">
              <a:solidFill>
                <a:srgbClr val="000000"/>
              </a:solidFill>
              <a:latin typeface="Arial Narrow" pitchFamily="34" charset="0"/>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10" name="AutoShape 7"/>
          <p:cNvSpPr>
            <a:spLocks noChangeArrowheads="1"/>
          </p:cNvSpPr>
          <p:nvPr/>
        </p:nvSpPr>
        <p:spPr bwMode="auto">
          <a:xfrm>
            <a:off x="2714149" y="1524000"/>
            <a:ext cx="2026126" cy="1981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pic>
        <p:nvPicPr>
          <p:cNvPr id="10244" name="Picture 4" descr="http://i.cbc.ca/1.1549156.1384290767!/httpImage/image.jpg_gen/derivatives/original_300/bc-flagger-brown-11123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5219" y="3891914"/>
            <a:ext cx="3679258" cy="2072650"/>
          </a:xfrm>
          <a:prstGeom prst="rect">
            <a:avLst/>
          </a:prstGeom>
          <a:noFill/>
          <a:extLst>
            <a:ext uri="{909E8E84-426E-40DD-AFC4-6F175D3DCCD1}">
              <a14:hiddenFill xmlns:a14="http://schemas.microsoft.com/office/drawing/2010/main">
                <a:solidFill>
                  <a:srgbClr val="FFFFFF"/>
                </a:solidFill>
              </a14:hiddenFill>
            </a:ext>
          </a:extLst>
        </p:spPr>
      </p:pic>
      <p:pic>
        <p:nvPicPr>
          <p:cNvPr id="10247" name="Picture 7"/>
          <p:cNvPicPr>
            <a:picLocks noChangeAspect="1" noChangeArrowheads="1"/>
          </p:cNvPicPr>
          <p:nvPr/>
        </p:nvPicPr>
        <p:blipFill rotWithShape="1">
          <a:blip r:embed="rId5">
            <a:extLst>
              <a:ext uri="{28A0092B-C50C-407E-A947-70E740481C1C}">
                <a14:useLocalDpi xmlns:a14="http://schemas.microsoft.com/office/drawing/2010/main" val="0"/>
              </a:ext>
            </a:extLst>
          </a:blip>
          <a:srcRect l="9339" t="8828" r="59896"/>
          <a:stretch/>
        </p:blipFill>
        <p:spPr bwMode="auto">
          <a:xfrm>
            <a:off x="86380" y="1182072"/>
            <a:ext cx="2544901" cy="501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62981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355600" y="1066800"/>
            <a:ext cx="4038600" cy="990600"/>
          </a:xfrm>
        </p:spPr>
        <p:txBody>
          <a:bodyPr/>
          <a:lstStyle/>
          <a:p>
            <a:r>
              <a:rPr lang="en-US" b="1" dirty="0" smtClean="0"/>
              <a:t>Truck backing into site</a:t>
            </a:r>
            <a:endParaRPr lang="en-US" b="1" dirty="0"/>
          </a:p>
        </p:txBody>
      </p:sp>
      <p:pic>
        <p:nvPicPr>
          <p:cNvPr id="11266" name="Picture 2" descr="C:\Users\Bob Emmerich\Documents\Safecon pictures\roadwork\Traffic Control\flagging paddle 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825" t="26559" r="7922" b="11575"/>
          <a:stretch/>
        </p:blipFill>
        <p:spPr bwMode="auto">
          <a:xfrm>
            <a:off x="4877790" y="1143000"/>
            <a:ext cx="4266210" cy="285839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Bob Emmerich\Documents\Safecon pictures\roadwork\Traffic Control\truck in road 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698" r="21510"/>
          <a:stretch/>
        </p:blipFill>
        <p:spPr bwMode="auto">
          <a:xfrm>
            <a:off x="228600" y="3195085"/>
            <a:ext cx="4292600" cy="3662915"/>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144079587"/>
      </p:ext>
    </p:extLst>
  </p:cSld>
  <p:clrMapOvr>
    <a:masterClrMapping/>
  </p:clrMapOvr>
</p:sld>
</file>

<file path=ppt/theme/theme1.xml><?xml version="1.0" encoding="utf-8"?>
<a:theme xmlns:a="http://schemas.openxmlformats.org/drawingml/2006/main" name="2_Blank">
  <a:themeElements>
    <a:clrScheme name="2_Blank 1">
      <a:dk1>
        <a:srgbClr val="000066"/>
      </a:dk1>
      <a:lt1>
        <a:srgbClr val="FFFFFF"/>
      </a:lt1>
      <a:dk2>
        <a:srgbClr val="EEEEDD"/>
      </a:dk2>
      <a:lt2>
        <a:srgbClr val="003399"/>
      </a:lt2>
      <a:accent1>
        <a:srgbClr val="AAA999"/>
      </a:accent1>
      <a:accent2>
        <a:srgbClr val="8899BB"/>
      </a:accent2>
      <a:accent3>
        <a:srgbClr val="FFFFFF"/>
      </a:accent3>
      <a:accent4>
        <a:srgbClr val="000056"/>
      </a:accent4>
      <a:accent5>
        <a:srgbClr val="D2D1CA"/>
      </a:accent5>
      <a:accent6>
        <a:srgbClr val="7B8AA9"/>
      </a:accent6>
      <a:hlink>
        <a:srgbClr val="C3CCDD"/>
      </a:hlink>
      <a:folHlink>
        <a:srgbClr val="CCDDEE"/>
      </a:folHlink>
    </a:clrScheme>
    <a:fontScheme name="2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folHlink"/>
        </a:solidFill>
        <a:ln w="9525" cap="flat" cmpd="sng" algn="ctr">
          <a:solidFill>
            <a:schemeClr val="tx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55000"/>
          </a:lnSpc>
          <a:spcBef>
            <a:spcPct val="0"/>
          </a:spcBef>
          <a:spcAft>
            <a:spcPct val="0"/>
          </a:spcAft>
          <a:buClr>
            <a:schemeClr val="accent2"/>
          </a:buClr>
          <a:buSzTx/>
          <a:buFontTx/>
          <a:buNone/>
          <a:tabLst/>
          <a:defRPr kumimoji="0" lang="de-DE"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folHlink"/>
        </a:solidFill>
        <a:ln w="9525" cap="flat" cmpd="sng" algn="ctr">
          <a:solidFill>
            <a:schemeClr val="tx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55000"/>
          </a:lnSpc>
          <a:spcBef>
            <a:spcPct val="0"/>
          </a:spcBef>
          <a:spcAft>
            <a:spcPct val="0"/>
          </a:spcAft>
          <a:buClr>
            <a:schemeClr val="accent2"/>
          </a:buClr>
          <a:buSzTx/>
          <a:buFontTx/>
          <a:buNone/>
          <a:tabLst/>
          <a:defRPr kumimoji="0" lang="de-DE" sz="2400" b="0" i="0" u="none" strike="noStrike" cap="none" normalizeH="0" baseline="0" smtClean="0">
            <a:ln>
              <a:noFill/>
            </a:ln>
            <a:solidFill>
              <a:schemeClr val="tx1"/>
            </a:solidFill>
            <a:effectLst/>
            <a:latin typeface="Arial" charset="0"/>
          </a:defRPr>
        </a:defPPr>
      </a:lstStyle>
    </a:lnDef>
  </a:objectDefaults>
  <a:extraClrSchemeLst>
    <a:extraClrScheme>
      <a:clrScheme name="2_Blank 1">
        <a:dk1>
          <a:srgbClr val="000066"/>
        </a:dk1>
        <a:lt1>
          <a:srgbClr val="FFFFFF"/>
        </a:lt1>
        <a:dk2>
          <a:srgbClr val="EEEEDD"/>
        </a:dk2>
        <a:lt2>
          <a:srgbClr val="003399"/>
        </a:lt2>
        <a:accent1>
          <a:srgbClr val="AAA999"/>
        </a:accent1>
        <a:accent2>
          <a:srgbClr val="8899BB"/>
        </a:accent2>
        <a:accent3>
          <a:srgbClr val="FFFFFF"/>
        </a:accent3>
        <a:accent4>
          <a:srgbClr val="000056"/>
        </a:accent4>
        <a:accent5>
          <a:srgbClr val="D2D1CA"/>
        </a:accent5>
        <a:accent6>
          <a:srgbClr val="7B8AA9"/>
        </a:accent6>
        <a:hlink>
          <a:srgbClr val="C3CCDD"/>
        </a:hlink>
        <a:folHlink>
          <a:srgbClr val="CCDDE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CC94357-B8A6-40C1-A546-79112068BCA2}"/>
</file>

<file path=customXml/itemProps2.xml><?xml version="1.0" encoding="utf-8"?>
<ds:datastoreItem xmlns:ds="http://schemas.openxmlformats.org/officeDocument/2006/customXml" ds:itemID="{7A16A013-F864-4DD9-BA0B-B6BF3031BE95}"/>
</file>

<file path=customXml/itemProps3.xml><?xml version="1.0" encoding="utf-8"?>
<ds:datastoreItem xmlns:ds="http://schemas.openxmlformats.org/officeDocument/2006/customXml" ds:itemID="{6012A4BB-D8B3-4B2D-81E2-34A912D54ECA}"/>
</file>

<file path=docProps/app.xml><?xml version="1.0" encoding="utf-8"?>
<Properties xmlns="http://schemas.openxmlformats.org/officeDocument/2006/extended-properties" xmlns:vt="http://schemas.openxmlformats.org/officeDocument/2006/docPropsVTypes">
  <TotalTime>290</TotalTime>
  <Words>1548</Words>
  <Application>Microsoft Office PowerPoint</Application>
  <PresentationFormat>On-screen Show (4:3)</PresentationFormat>
  <Paragraphs>209</Paragraphs>
  <Slides>36</Slides>
  <Notes>23</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2</vt:i4>
      </vt:variant>
      <vt:variant>
        <vt:lpstr>Slide Titles</vt:lpstr>
      </vt:variant>
      <vt:variant>
        <vt:i4>36</vt:i4>
      </vt:variant>
    </vt:vector>
  </HeadingPairs>
  <TitlesOfParts>
    <vt:vector size="48" baseType="lpstr">
      <vt:lpstr>Arial</vt:lpstr>
      <vt:lpstr>Arial Black</vt:lpstr>
      <vt:lpstr>Arial Narrow</vt:lpstr>
      <vt:lpstr>Calibri</vt:lpstr>
      <vt:lpstr>Tahoma</vt:lpstr>
      <vt:lpstr>Times New Roman</vt:lpstr>
      <vt:lpstr>Wingdings</vt:lpstr>
      <vt:lpstr>2_Blank</vt:lpstr>
      <vt:lpstr>Pixel</vt:lpstr>
      <vt:lpstr>1_Pixel</vt:lpstr>
      <vt:lpstr>Photo Editor Photo</vt:lpstr>
      <vt:lpstr>Bitmap Image</vt:lpstr>
      <vt:lpstr>Susan Harwood 2016 Work Zone Safety</vt:lpstr>
      <vt:lpstr>Learning Objectives</vt:lpstr>
      <vt:lpstr>1926.200(i)</vt:lpstr>
      <vt:lpstr>Traffic Flagging</vt:lpstr>
      <vt:lpstr>Controlling Drivers is Difficult</vt:lpstr>
      <vt:lpstr>Responsibilities of a Flagger</vt:lpstr>
      <vt:lpstr>When Are Flaggers Necessary?</vt:lpstr>
      <vt:lpstr>Improper Flagging Techniques</vt:lpstr>
      <vt:lpstr>PowerPoint Presentation</vt:lpstr>
      <vt:lpstr>The ABCs of Flagging</vt:lpstr>
      <vt:lpstr>PowerPoint Presentation</vt:lpstr>
      <vt:lpstr>Advance Warning Sign Spacing</vt:lpstr>
      <vt:lpstr>Taper</vt:lpstr>
      <vt:lpstr>Buffer Space</vt:lpstr>
      <vt:lpstr>STOP/SLOW Paddle</vt:lpstr>
      <vt:lpstr>Follow Standard and Uniform Flagging Procedures</vt:lpstr>
      <vt:lpstr>Flaggers Must Basics</vt:lpstr>
      <vt:lpstr>Flagger Hazards</vt:lpstr>
      <vt:lpstr>Is Flagger training needed?</vt:lpstr>
      <vt:lpstr>Problem?</vt:lpstr>
      <vt:lpstr>Problem?</vt:lpstr>
      <vt:lpstr>Problem?</vt:lpstr>
      <vt:lpstr>Problem?</vt:lpstr>
      <vt:lpstr>PowerPoint Presentation</vt:lpstr>
      <vt:lpstr>Escape?</vt:lpstr>
      <vt:lpstr>Watch for Glare</vt:lpstr>
      <vt:lpstr>Flaggers Must Be Visible</vt:lpstr>
      <vt:lpstr>Night Flagging</vt:lpstr>
      <vt:lpstr>Flagger</vt:lpstr>
      <vt:lpstr>No Good!!</vt:lpstr>
      <vt:lpstr>Typical Two-Flagger Operation</vt:lpstr>
      <vt:lpstr>Flagging by a Hill</vt:lpstr>
      <vt:lpstr>Good Position</vt:lpstr>
      <vt:lpstr>Stopping Traffic</vt:lpstr>
      <vt:lpstr>PowerPoint Presentation</vt:lpstr>
      <vt:lpstr>DO IT RIGHT!!</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Highway Worker Safety Program</dc:title>
  <dc:creator>Bob Emmerich</dc:creator>
  <cp:lastModifiedBy>Kevin Cannon</cp:lastModifiedBy>
  <cp:revision>28</cp:revision>
  <dcterms:created xsi:type="dcterms:W3CDTF">2014-09-21T23:01:37Z</dcterms:created>
  <dcterms:modified xsi:type="dcterms:W3CDTF">2016-01-07T18:00:28Z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5022400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