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wmv" ContentType="video/x-ms-wmv"/>
  <Override PartName="/ppt/presentation.xml" ContentType="application/vnd.openxmlformats-officedocument.presentationml.presentation.main+xml"/>
  <Override PartName="/ppt/slides/slide76.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0.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75.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74.xml" ContentType="application/vnd.openxmlformats-officedocument.presentationml.slide+xml"/>
  <Override PartName="/ppt/slides/slide73.xml" ContentType="application/vnd.openxmlformats-officedocument.presentationml.slide+xml"/>
  <Override PartName="/ppt/slides/slide85.xml" ContentType="application/vnd.openxmlformats-officedocument.presentationml.slide+xml"/>
  <Override PartName="/ppt/slides/slide84.xml" ContentType="application/vnd.openxmlformats-officedocument.presentationml.slide+xml"/>
  <Override PartName="/ppt/slides/slide83.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72.xml" ContentType="application/vnd.openxmlformats-officedocument.presentationml.slide+xml"/>
  <Override PartName="/ppt/slides/slide71.xml" ContentType="application/vnd.openxmlformats-officedocument.presentationml.slide+xml"/>
  <Override PartName="/ppt/slides/slide70.xml" ContentType="application/vnd.openxmlformats-officedocument.presentationml.slide+xml"/>
  <Override PartName="/ppt/slides/slide60.xml" ContentType="application/vnd.openxmlformats-officedocument.presentationml.slide+xml"/>
  <Override PartName="/ppt/slides/slide59.xml" ContentType="application/vnd.openxmlformats-officedocument.presentationml.slide+xml"/>
  <Override PartName="/ppt/slides/slide58.xml" ContentType="application/vnd.openxmlformats-officedocument.presentationml.slide+xml"/>
  <Override PartName="/ppt/slides/slide57.xml" ContentType="application/vnd.openxmlformats-officedocument.presentationml.slide+xml"/>
  <Override PartName="/ppt/slides/slide56.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9.xml" ContentType="application/vnd.openxmlformats-officedocument.presentationml.slide+xml"/>
  <Override PartName="/ppt/slides/slide68.xml" ContentType="application/vnd.openxmlformats-officedocument.presentationml.slide+xml"/>
  <Override PartName="/ppt/slides/slide67.xml" ContentType="application/vnd.openxmlformats-officedocument.presentationml.slide+xml"/>
  <Override PartName="/ppt/slides/slide66.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15.xml" ContentType="application/vnd.openxmlformats-officedocument.presentationml.slide+xml"/>
  <Override PartName="/ppt/slides/slide18.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xml" ContentType="application/vnd.openxmlformats-officedocument.presentationml.slide+xml"/>
  <Override PartName="/ppt/notesSlides/notesSlide3.xml" ContentType="application/vnd.openxmlformats-officedocument.presentationml.notesSlide+xml"/>
  <Override PartName="/ppt/notesSlides/notesSlide12.xml" ContentType="application/vnd.openxmlformats-officedocument.presentationml.notesSlide+xml"/>
  <Override PartName="/ppt/slideMasters/slideMaster1.xml" ContentType="application/vnd.openxmlformats-officedocument.presentationml.slideMaster+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13.xml" ContentType="application/vnd.openxmlformats-officedocument.presentationml.slideLayout+xml"/>
  <Override PartName="/ppt/notesSlides/notesSlide11.xml" ContentType="application/vnd.openxmlformats-officedocument.presentationml.notesSlide+xml"/>
  <Override PartName="/ppt/slideLayouts/slideLayout19.xml" ContentType="application/vnd.openxmlformats-officedocument.presentationml.slideLayout+xml"/>
  <Override PartName="/ppt/slideLayouts/slideLayout6.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2.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Lst>
  <p:notesMasterIdLst>
    <p:notesMasterId r:id="rId92"/>
  </p:notesMasterIdLst>
  <p:handoutMasterIdLst>
    <p:handoutMasterId r:id="rId93"/>
  </p:handoutMasterIdLst>
  <p:sldIdLst>
    <p:sldId id="471" r:id="rId2"/>
    <p:sldId id="470" r:id="rId3"/>
    <p:sldId id="258" r:id="rId4"/>
    <p:sldId id="467" r:id="rId5"/>
    <p:sldId id="472" r:id="rId6"/>
    <p:sldId id="473" r:id="rId7"/>
    <p:sldId id="474" r:id="rId8"/>
    <p:sldId id="443" r:id="rId9"/>
    <p:sldId id="475" r:id="rId10"/>
    <p:sldId id="476" r:id="rId11"/>
    <p:sldId id="260" r:id="rId12"/>
    <p:sldId id="261" r:id="rId13"/>
    <p:sldId id="263" r:id="rId14"/>
    <p:sldId id="267" r:id="rId15"/>
    <p:sldId id="270" r:id="rId16"/>
    <p:sldId id="271" r:id="rId17"/>
    <p:sldId id="272" r:id="rId18"/>
    <p:sldId id="452" r:id="rId19"/>
    <p:sldId id="479" r:id="rId20"/>
    <p:sldId id="449" r:id="rId21"/>
    <p:sldId id="276" r:id="rId22"/>
    <p:sldId id="448" r:id="rId23"/>
    <p:sldId id="450" r:id="rId24"/>
    <p:sldId id="460" r:id="rId25"/>
    <p:sldId id="275" r:id="rId26"/>
    <p:sldId id="278" r:id="rId27"/>
    <p:sldId id="453" r:id="rId28"/>
    <p:sldId id="477" r:id="rId29"/>
    <p:sldId id="454" r:id="rId30"/>
    <p:sldId id="458" r:id="rId31"/>
    <p:sldId id="459" r:id="rId32"/>
    <p:sldId id="468" r:id="rId33"/>
    <p:sldId id="289" r:id="rId34"/>
    <p:sldId id="290" r:id="rId35"/>
    <p:sldId id="292" r:id="rId36"/>
    <p:sldId id="294" r:id="rId37"/>
    <p:sldId id="295" r:id="rId38"/>
    <p:sldId id="296" r:id="rId39"/>
    <p:sldId id="297" r:id="rId40"/>
    <p:sldId id="299" r:id="rId41"/>
    <p:sldId id="300" r:id="rId42"/>
    <p:sldId id="302" r:id="rId43"/>
    <p:sldId id="303" r:id="rId44"/>
    <p:sldId id="304" r:id="rId45"/>
    <p:sldId id="305" r:id="rId46"/>
    <p:sldId id="306" r:id="rId47"/>
    <p:sldId id="308" r:id="rId48"/>
    <p:sldId id="461" r:id="rId49"/>
    <p:sldId id="462" r:id="rId50"/>
    <p:sldId id="309" r:id="rId51"/>
    <p:sldId id="310" r:id="rId52"/>
    <p:sldId id="323" r:id="rId53"/>
    <p:sldId id="312" r:id="rId54"/>
    <p:sldId id="314" r:id="rId55"/>
    <p:sldId id="315" r:id="rId56"/>
    <p:sldId id="324" r:id="rId57"/>
    <p:sldId id="469" r:id="rId58"/>
    <p:sldId id="326" r:id="rId59"/>
    <p:sldId id="328" r:id="rId60"/>
    <p:sldId id="330" r:id="rId61"/>
    <p:sldId id="332" r:id="rId62"/>
    <p:sldId id="338" r:id="rId63"/>
    <p:sldId id="415" r:id="rId64"/>
    <p:sldId id="416" r:id="rId65"/>
    <p:sldId id="346" r:id="rId66"/>
    <p:sldId id="421" r:id="rId67"/>
    <p:sldId id="336" r:id="rId68"/>
    <p:sldId id="478" r:id="rId69"/>
    <p:sldId id="337" r:id="rId70"/>
    <p:sldId id="343" r:id="rId71"/>
    <p:sldId id="345" r:id="rId72"/>
    <p:sldId id="464" r:id="rId73"/>
    <p:sldId id="365" r:id="rId74"/>
    <p:sldId id="367" r:id="rId75"/>
    <p:sldId id="368" r:id="rId76"/>
    <p:sldId id="369" r:id="rId77"/>
    <p:sldId id="370" r:id="rId78"/>
    <p:sldId id="371" r:id="rId79"/>
    <p:sldId id="374" r:id="rId80"/>
    <p:sldId id="379" r:id="rId81"/>
    <p:sldId id="382" r:id="rId82"/>
    <p:sldId id="383" r:id="rId83"/>
    <p:sldId id="466" r:id="rId84"/>
    <p:sldId id="390" r:id="rId85"/>
    <p:sldId id="485" r:id="rId86"/>
    <p:sldId id="465" r:id="rId87"/>
    <p:sldId id="372" r:id="rId88"/>
    <p:sldId id="455" r:id="rId89"/>
    <p:sldId id="456" r:id="rId90"/>
    <p:sldId id="457" r:id="rId91"/>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3">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FF00"/>
    <a:srgbClr val="FF3300"/>
    <a:srgbClr val="777777"/>
    <a:srgbClr val="969696"/>
    <a:srgbClr val="4D4D4D"/>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4607" autoAdjust="0"/>
  </p:normalViewPr>
  <p:slideViewPr>
    <p:cSldViewPr>
      <p:cViewPr varScale="1">
        <p:scale>
          <a:sx n="110" d="100"/>
          <a:sy n="110" d="100"/>
        </p:scale>
        <p:origin x="166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75" d="100"/>
          <a:sy n="75" d="100"/>
        </p:scale>
        <p:origin x="-2064" y="216"/>
      </p:cViewPr>
      <p:guideLst>
        <p:guide orient="horz" pos="3023"/>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9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handoutMaster" Target="handoutMasters/handoutMaster1.xml"/><Relationship Id="rId98" Type="http://schemas.openxmlformats.org/officeDocument/2006/relationships/customXml" Target="../customXml/item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2.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0866" name="Rectangle 2"/>
          <p:cNvSpPr>
            <a:spLocks noGrp="1" noChangeArrowheads="1"/>
          </p:cNvSpPr>
          <p:nvPr>
            <p:ph type="hdr" sz="quarter"/>
          </p:nvPr>
        </p:nvSpPr>
        <p:spPr bwMode="auto">
          <a:xfrm>
            <a:off x="0" y="0"/>
            <a:ext cx="3170238" cy="479425"/>
          </a:xfrm>
          <a:prstGeom prst="rect">
            <a:avLst/>
          </a:prstGeom>
          <a:noFill/>
          <a:ln>
            <a:noFill/>
          </a:ln>
          <a:effectLst/>
          <a:extLst/>
        </p:spPr>
        <p:txBody>
          <a:bodyPr vert="horz" wrap="square" lIns="95088" tIns="47544" rIns="95088" bIns="47544" numCol="1" anchor="t" anchorCtr="0" compatLnSpc="1">
            <a:prstTxWarp prst="textNoShape">
              <a:avLst/>
            </a:prstTxWarp>
          </a:bodyPr>
          <a:lstStyle>
            <a:lvl1pPr defTabSz="950913" eaLnBrk="1" hangingPunct="1">
              <a:defRPr sz="1200">
                <a:latin typeface="Times New Roman" pitchFamily="18" charset="0"/>
              </a:defRPr>
            </a:lvl1pPr>
          </a:lstStyle>
          <a:p>
            <a:pPr>
              <a:defRPr/>
            </a:pPr>
            <a:endParaRPr lang="en-US"/>
          </a:p>
        </p:txBody>
      </p:sp>
      <p:sp>
        <p:nvSpPr>
          <p:cNvPr id="420867" name="Rectangle 3"/>
          <p:cNvSpPr>
            <a:spLocks noGrp="1" noChangeArrowheads="1"/>
          </p:cNvSpPr>
          <p:nvPr>
            <p:ph type="dt" sz="quarter" idx="1"/>
          </p:nvPr>
        </p:nvSpPr>
        <p:spPr bwMode="auto">
          <a:xfrm>
            <a:off x="4143375" y="0"/>
            <a:ext cx="3170238" cy="479425"/>
          </a:xfrm>
          <a:prstGeom prst="rect">
            <a:avLst/>
          </a:prstGeom>
          <a:noFill/>
          <a:ln>
            <a:noFill/>
          </a:ln>
          <a:effectLst/>
          <a:extLst/>
        </p:spPr>
        <p:txBody>
          <a:bodyPr vert="horz" wrap="square" lIns="95088" tIns="47544" rIns="95088" bIns="47544" numCol="1" anchor="t" anchorCtr="0" compatLnSpc="1">
            <a:prstTxWarp prst="textNoShape">
              <a:avLst/>
            </a:prstTxWarp>
          </a:bodyPr>
          <a:lstStyle>
            <a:lvl1pPr algn="r" defTabSz="950913" eaLnBrk="1" hangingPunct="1">
              <a:defRPr sz="1200">
                <a:latin typeface="Times New Roman" pitchFamily="18" charset="0"/>
              </a:defRPr>
            </a:lvl1pPr>
          </a:lstStyle>
          <a:p>
            <a:pPr>
              <a:defRPr/>
            </a:pPr>
            <a:endParaRPr lang="en-US"/>
          </a:p>
        </p:txBody>
      </p:sp>
      <p:sp>
        <p:nvSpPr>
          <p:cNvPr id="420868" name="Rectangle 4"/>
          <p:cNvSpPr>
            <a:spLocks noGrp="1" noChangeArrowheads="1"/>
          </p:cNvSpPr>
          <p:nvPr>
            <p:ph type="ftr" sz="quarter" idx="2"/>
          </p:nvPr>
        </p:nvSpPr>
        <p:spPr bwMode="auto">
          <a:xfrm>
            <a:off x="0" y="9120188"/>
            <a:ext cx="3170238" cy="479425"/>
          </a:xfrm>
          <a:prstGeom prst="rect">
            <a:avLst/>
          </a:prstGeom>
          <a:noFill/>
          <a:ln>
            <a:noFill/>
          </a:ln>
          <a:effectLst/>
          <a:extLst/>
        </p:spPr>
        <p:txBody>
          <a:bodyPr vert="horz" wrap="square" lIns="95088" tIns="47544" rIns="95088" bIns="47544" numCol="1" anchor="b" anchorCtr="0" compatLnSpc="1">
            <a:prstTxWarp prst="textNoShape">
              <a:avLst/>
            </a:prstTxWarp>
          </a:bodyPr>
          <a:lstStyle>
            <a:lvl1pPr defTabSz="950913" eaLnBrk="1" hangingPunct="1">
              <a:defRPr sz="1200">
                <a:latin typeface="Times New Roman" pitchFamily="18" charset="0"/>
              </a:defRPr>
            </a:lvl1pPr>
          </a:lstStyle>
          <a:p>
            <a:pPr>
              <a:defRPr/>
            </a:pPr>
            <a:endParaRPr lang="en-US"/>
          </a:p>
        </p:txBody>
      </p:sp>
      <p:sp>
        <p:nvSpPr>
          <p:cNvPr id="420869" name="Rectangle 5"/>
          <p:cNvSpPr>
            <a:spLocks noGrp="1" noChangeArrowheads="1"/>
          </p:cNvSpPr>
          <p:nvPr>
            <p:ph type="sldNum" sz="quarter" idx="3"/>
          </p:nvPr>
        </p:nvSpPr>
        <p:spPr bwMode="auto">
          <a:xfrm>
            <a:off x="4143375" y="9120188"/>
            <a:ext cx="3170238" cy="479425"/>
          </a:xfrm>
          <a:prstGeom prst="rect">
            <a:avLst/>
          </a:prstGeom>
          <a:noFill/>
          <a:ln>
            <a:noFill/>
          </a:ln>
          <a:effectLst/>
          <a:extLst/>
        </p:spPr>
        <p:txBody>
          <a:bodyPr vert="horz" wrap="square" lIns="95088" tIns="47544" rIns="95088" bIns="47544" numCol="1" anchor="b" anchorCtr="0" compatLnSpc="1">
            <a:prstTxWarp prst="textNoShape">
              <a:avLst/>
            </a:prstTxWarp>
          </a:bodyPr>
          <a:lstStyle>
            <a:lvl1pPr algn="r" defTabSz="950913" eaLnBrk="1" hangingPunct="1">
              <a:defRPr sz="1200">
                <a:latin typeface="Times New Roman" charset="0"/>
              </a:defRPr>
            </a:lvl1pPr>
          </a:lstStyle>
          <a:p>
            <a:pPr>
              <a:defRPr/>
            </a:pPr>
            <a:fld id="{00374BD2-917A-44ED-87D1-4C8E0FF32553}" type="slidenum">
              <a:rPr lang="en-US" altLang="en-US"/>
              <a:pPr>
                <a:defRPr/>
              </a:pPr>
              <a:t>‹#›</a:t>
            </a:fld>
            <a:endParaRPr lang="en-US" altLang="en-US"/>
          </a:p>
        </p:txBody>
      </p:sp>
    </p:spTree>
    <p:extLst>
      <p:ext uri="{BB962C8B-B14F-4D97-AF65-F5344CB8AC3E}">
        <p14:creationId xmlns:p14="http://schemas.microsoft.com/office/powerpoint/2010/main" val="13595107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bwMode="auto">
          <a:xfrm>
            <a:off x="0" y="0"/>
            <a:ext cx="3170238" cy="479425"/>
          </a:xfrm>
          <a:prstGeom prst="rect">
            <a:avLst/>
          </a:prstGeom>
          <a:noFill/>
          <a:ln>
            <a:noFill/>
          </a:ln>
          <a:effectLst/>
          <a:extLst/>
        </p:spPr>
        <p:txBody>
          <a:bodyPr vert="horz" wrap="square" lIns="96658" tIns="48328" rIns="96658" bIns="48328" numCol="1" anchor="t" anchorCtr="0" compatLnSpc="1">
            <a:prstTxWarp prst="textNoShape">
              <a:avLst/>
            </a:prstTxWarp>
          </a:bodyPr>
          <a:lstStyle>
            <a:lvl1pPr defTabSz="966788" eaLnBrk="1" hangingPunct="1">
              <a:defRPr sz="1200">
                <a:latin typeface="Times New Roman" pitchFamily="18" charset="0"/>
              </a:defRPr>
            </a:lvl1pPr>
          </a:lstStyle>
          <a:p>
            <a:pPr>
              <a:defRPr/>
            </a:pPr>
            <a:endParaRPr lang="en-US"/>
          </a:p>
        </p:txBody>
      </p:sp>
      <p:sp>
        <p:nvSpPr>
          <p:cNvPr id="115715" name="Rectangle 3"/>
          <p:cNvSpPr>
            <a:spLocks noGrp="1" noChangeArrowheads="1"/>
          </p:cNvSpPr>
          <p:nvPr>
            <p:ph type="dt" idx="1"/>
          </p:nvPr>
        </p:nvSpPr>
        <p:spPr bwMode="auto">
          <a:xfrm>
            <a:off x="4144963" y="0"/>
            <a:ext cx="3170237" cy="479425"/>
          </a:xfrm>
          <a:prstGeom prst="rect">
            <a:avLst/>
          </a:prstGeom>
          <a:noFill/>
          <a:ln>
            <a:noFill/>
          </a:ln>
          <a:effectLst/>
          <a:extLst/>
        </p:spPr>
        <p:txBody>
          <a:bodyPr vert="horz" wrap="square" lIns="96658" tIns="48328" rIns="96658" bIns="48328" numCol="1" anchor="t" anchorCtr="0" compatLnSpc="1">
            <a:prstTxWarp prst="textNoShape">
              <a:avLst/>
            </a:prstTxWarp>
          </a:bodyPr>
          <a:lstStyle>
            <a:lvl1pPr algn="r" defTabSz="966788" eaLnBrk="1" hangingPunct="1">
              <a:defRPr sz="1200">
                <a:latin typeface="Times New Roman" pitchFamily="18" charset="0"/>
              </a:defRPr>
            </a:lvl1pPr>
          </a:lstStyle>
          <a:p>
            <a:pPr>
              <a:defRPr/>
            </a:pPr>
            <a:endParaRPr lang="en-US"/>
          </a:p>
        </p:txBody>
      </p:sp>
      <p:sp>
        <p:nvSpPr>
          <p:cNvPr id="94212" name="Rectangle 4"/>
          <p:cNvSpPr>
            <a:spLocks noGrp="1" noRot="1" noChangeAspect="1" noChangeArrowheads="1" noTextEdit="1"/>
          </p:cNvSpPr>
          <p:nvPr>
            <p:ph type="sldImg" idx="2"/>
          </p:nvPr>
        </p:nvSpPr>
        <p:spPr bwMode="auto">
          <a:xfrm>
            <a:off x="1258888" y="720725"/>
            <a:ext cx="4799012" cy="3598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7" name="Rectangle 5"/>
          <p:cNvSpPr>
            <a:spLocks noGrp="1" noChangeArrowheads="1"/>
          </p:cNvSpPr>
          <p:nvPr>
            <p:ph type="body" sz="quarter" idx="3"/>
          </p:nvPr>
        </p:nvSpPr>
        <p:spPr bwMode="auto">
          <a:xfrm>
            <a:off x="976313" y="4559300"/>
            <a:ext cx="5362575" cy="4321175"/>
          </a:xfrm>
          <a:prstGeom prst="rect">
            <a:avLst/>
          </a:prstGeom>
          <a:noFill/>
          <a:ln>
            <a:noFill/>
          </a:ln>
          <a:effectLst/>
          <a:extLst/>
        </p:spPr>
        <p:txBody>
          <a:bodyPr vert="horz" wrap="square" lIns="96658" tIns="48328" rIns="96658" bIns="4832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5718" name="Rectangle 6"/>
          <p:cNvSpPr>
            <a:spLocks noGrp="1" noChangeArrowheads="1"/>
          </p:cNvSpPr>
          <p:nvPr>
            <p:ph type="ftr" sz="quarter" idx="4"/>
          </p:nvPr>
        </p:nvSpPr>
        <p:spPr bwMode="auto">
          <a:xfrm>
            <a:off x="0" y="9121775"/>
            <a:ext cx="3170238" cy="479425"/>
          </a:xfrm>
          <a:prstGeom prst="rect">
            <a:avLst/>
          </a:prstGeom>
          <a:noFill/>
          <a:ln>
            <a:noFill/>
          </a:ln>
          <a:effectLst/>
          <a:extLst/>
        </p:spPr>
        <p:txBody>
          <a:bodyPr vert="horz" wrap="square" lIns="96658" tIns="48328" rIns="96658" bIns="48328" numCol="1" anchor="b" anchorCtr="0" compatLnSpc="1">
            <a:prstTxWarp prst="textNoShape">
              <a:avLst/>
            </a:prstTxWarp>
          </a:bodyPr>
          <a:lstStyle>
            <a:lvl1pPr defTabSz="966788" eaLnBrk="1" hangingPunct="1">
              <a:defRPr sz="1200">
                <a:latin typeface="Times New Roman" pitchFamily="18" charset="0"/>
              </a:defRPr>
            </a:lvl1pPr>
          </a:lstStyle>
          <a:p>
            <a:pPr>
              <a:defRPr/>
            </a:pPr>
            <a:endParaRPr lang="en-US"/>
          </a:p>
        </p:txBody>
      </p:sp>
      <p:sp>
        <p:nvSpPr>
          <p:cNvPr id="115719" name="Rectangle 7"/>
          <p:cNvSpPr>
            <a:spLocks noGrp="1" noChangeArrowheads="1"/>
          </p:cNvSpPr>
          <p:nvPr>
            <p:ph type="sldNum" sz="quarter" idx="5"/>
          </p:nvPr>
        </p:nvSpPr>
        <p:spPr bwMode="auto">
          <a:xfrm>
            <a:off x="4144963" y="9121775"/>
            <a:ext cx="3170237" cy="479425"/>
          </a:xfrm>
          <a:prstGeom prst="rect">
            <a:avLst/>
          </a:prstGeom>
          <a:noFill/>
          <a:ln>
            <a:noFill/>
          </a:ln>
          <a:effectLst/>
          <a:extLst/>
        </p:spPr>
        <p:txBody>
          <a:bodyPr vert="horz" wrap="square" lIns="96658" tIns="48328" rIns="96658" bIns="48328" numCol="1" anchor="b" anchorCtr="0" compatLnSpc="1">
            <a:prstTxWarp prst="textNoShape">
              <a:avLst/>
            </a:prstTxWarp>
          </a:bodyPr>
          <a:lstStyle>
            <a:lvl1pPr algn="r" defTabSz="966788" eaLnBrk="1" hangingPunct="1">
              <a:defRPr sz="1200">
                <a:latin typeface="Times New Roman" charset="0"/>
              </a:defRPr>
            </a:lvl1pPr>
          </a:lstStyle>
          <a:p>
            <a:pPr>
              <a:defRPr/>
            </a:pPr>
            <a:fld id="{F02D09B4-4297-45D2-A2EA-BF1AE50C7B62}" type="slidenum">
              <a:rPr lang="en-US" altLang="en-US"/>
              <a:pPr>
                <a:defRPr/>
              </a:pPr>
              <a:t>‹#›</a:t>
            </a:fld>
            <a:endParaRPr lang="en-US" altLang="en-US"/>
          </a:p>
        </p:txBody>
      </p:sp>
    </p:spTree>
    <p:extLst>
      <p:ext uri="{BB962C8B-B14F-4D97-AF65-F5344CB8AC3E}">
        <p14:creationId xmlns:p14="http://schemas.microsoft.com/office/powerpoint/2010/main" val="23847648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1" smtClean="0">
                <a:latin typeface="Arial" charset="0"/>
              </a:rPr>
              <a:t>IN/PRO:	Q: What does a crane collapse mean?</a:t>
            </a:r>
          </a:p>
          <a:p>
            <a:pPr eaLnBrk="1" hangingPunct="1"/>
            <a:r>
              <a:rPr lang="en-US" altLang="en-US" b="1" smtClean="0">
                <a:latin typeface="Arial" charset="0"/>
              </a:rPr>
              <a:t>	Q: How many deaths were due to crane collapse? 89</a:t>
            </a:r>
          </a:p>
        </p:txBody>
      </p:sp>
      <p:sp>
        <p:nvSpPr>
          <p:cNvPr id="9523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charset="0"/>
              </a:defRPr>
            </a:lvl1pPr>
            <a:lvl2pPr marL="742950" indent="-285750" defTabSz="930275">
              <a:defRPr>
                <a:solidFill>
                  <a:schemeClr val="tx1"/>
                </a:solidFill>
                <a:latin typeface="Arial" charset="0"/>
              </a:defRPr>
            </a:lvl2pPr>
            <a:lvl3pPr marL="1143000" indent="-228600" defTabSz="930275">
              <a:defRPr>
                <a:solidFill>
                  <a:schemeClr val="tx1"/>
                </a:solidFill>
                <a:latin typeface="Arial" charset="0"/>
              </a:defRPr>
            </a:lvl3pPr>
            <a:lvl4pPr marL="1600200" indent="-228600" defTabSz="930275">
              <a:defRPr>
                <a:solidFill>
                  <a:schemeClr val="tx1"/>
                </a:solidFill>
                <a:latin typeface="Arial" charset="0"/>
              </a:defRPr>
            </a:lvl4pPr>
            <a:lvl5pPr marL="2057400" indent="-228600" defTabSz="930275">
              <a:defRPr>
                <a:solidFill>
                  <a:schemeClr val="tx1"/>
                </a:solidFill>
                <a:latin typeface="Arial" charset="0"/>
              </a:defRPr>
            </a:lvl5pPr>
            <a:lvl6pPr marL="2514600" indent="-228600" defTabSz="930275" eaLnBrk="0" fontAlgn="base" hangingPunct="0">
              <a:spcBef>
                <a:spcPct val="0"/>
              </a:spcBef>
              <a:spcAft>
                <a:spcPct val="0"/>
              </a:spcAft>
              <a:defRPr>
                <a:solidFill>
                  <a:schemeClr val="tx1"/>
                </a:solidFill>
                <a:latin typeface="Arial" charset="0"/>
              </a:defRPr>
            </a:lvl6pPr>
            <a:lvl7pPr marL="2971800" indent="-228600" defTabSz="930275" eaLnBrk="0" fontAlgn="base" hangingPunct="0">
              <a:spcBef>
                <a:spcPct val="0"/>
              </a:spcBef>
              <a:spcAft>
                <a:spcPct val="0"/>
              </a:spcAft>
              <a:defRPr>
                <a:solidFill>
                  <a:schemeClr val="tx1"/>
                </a:solidFill>
                <a:latin typeface="Arial" charset="0"/>
              </a:defRPr>
            </a:lvl7pPr>
            <a:lvl8pPr marL="3429000" indent="-228600" defTabSz="930275" eaLnBrk="0" fontAlgn="base" hangingPunct="0">
              <a:spcBef>
                <a:spcPct val="0"/>
              </a:spcBef>
              <a:spcAft>
                <a:spcPct val="0"/>
              </a:spcAft>
              <a:defRPr>
                <a:solidFill>
                  <a:schemeClr val="tx1"/>
                </a:solidFill>
                <a:latin typeface="Arial" charset="0"/>
              </a:defRPr>
            </a:lvl8pPr>
            <a:lvl9pPr marL="3886200" indent="-228600" defTabSz="930275" eaLnBrk="0" fontAlgn="base" hangingPunct="0">
              <a:spcBef>
                <a:spcPct val="0"/>
              </a:spcBef>
              <a:spcAft>
                <a:spcPct val="0"/>
              </a:spcAft>
              <a:defRPr>
                <a:solidFill>
                  <a:schemeClr val="tx1"/>
                </a:solidFill>
                <a:latin typeface="Arial" charset="0"/>
              </a:defRPr>
            </a:lvl9pPr>
          </a:lstStyle>
          <a:p>
            <a:fld id="{202CD1F8-EE9A-4131-9479-37C89811C809}" type="slidenum">
              <a:rPr lang="en-US" altLang="en-US" smtClean="0"/>
              <a:pPr/>
              <a:t>4</a:t>
            </a:fld>
            <a:endParaRPr lang="en-US" altLang="en-US" smtClean="0"/>
          </a:p>
        </p:txBody>
      </p:sp>
      <p:sp>
        <p:nvSpPr>
          <p:cNvPr id="95237"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smtClean="0">
                <a:latin typeface="Times New Roman" charset="0"/>
              </a:rPr>
              <a:t>September 2014</a:t>
            </a:r>
          </a:p>
        </p:txBody>
      </p:sp>
      <p:sp>
        <p:nvSpPr>
          <p:cNvPr id="95238" name="Footer Placeholder 2"/>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smtClean="0">
                <a:latin typeface="Times New Roman" charset="0"/>
              </a:rPr>
              <a:t>OSHA 2055-1</a:t>
            </a:r>
          </a:p>
        </p:txBody>
      </p:sp>
    </p:spTree>
    <p:extLst>
      <p:ext uri="{BB962C8B-B14F-4D97-AF65-F5344CB8AC3E}">
        <p14:creationId xmlns:p14="http://schemas.microsoft.com/office/powerpoint/2010/main" val="8659413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4"/>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CE261F9D-2D72-42E6-9282-54F89C8D4DE6}" type="slidenum">
              <a:rPr lang="en-US" altLang="en-US" smtClean="0">
                <a:latin typeface="Times New Roman" charset="0"/>
              </a:rPr>
              <a:pPr/>
              <a:t>72</a:t>
            </a:fld>
            <a:endParaRPr lang="en-US" altLang="en-US" smtClean="0">
              <a:latin typeface="Times New Roman" charset="0"/>
            </a:endParaRPr>
          </a:p>
        </p:txBody>
      </p:sp>
      <p:sp>
        <p:nvSpPr>
          <p:cNvPr id="104451" name="Rectangle 2"/>
          <p:cNvSpPr>
            <a:spLocks noGrp="1" noRot="1" noChangeAspect="1" noChangeArrowheads="1" noTextEdit="1"/>
          </p:cNvSpPr>
          <p:nvPr>
            <p:ph type="sldImg"/>
          </p:nvPr>
        </p:nvSpPr>
        <p:spPr>
          <a:xfrm>
            <a:off x="1257300" y="720725"/>
            <a:ext cx="4800600" cy="3600450"/>
          </a:xfrm>
          <a:ln/>
        </p:spPr>
      </p:sp>
      <p:sp>
        <p:nvSpPr>
          <p:cNvPr id="1044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700" smtClean="0">
                <a:latin typeface="Times New Roman" charset="0"/>
                <a:ea typeface="ＭＳ Ｐゴシック" pitchFamily="34" charset="-128"/>
              </a:rPr>
              <a:t>Signal persons must be tested, either by a written or oral test, and demonstrate their qualifications through a practical exam.</a:t>
            </a:r>
          </a:p>
          <a:p>
            <a:pPr eaLnBrk="1" hangingPunct="1"/>
            <a:endParaRPr lang="en-US" altLang="en-US" sz="1700" smtClean="0">
              <a:latin typeface="Times New Roman" charset="0"/>
              <a:ea typeface="ＭＳ Ｐゴシック" pitchFamily="34" charset="-128"/>
            </a:endParaRPr>
          </a:p>
          <a:p>
            <a:pPr eaLnBrk="1" hangingPunct="1"/>
            <a:r>
              <a:rPr lang="en-US" altLang="en-US" sz="1700" smtClean="0">
                <a:latin typeface="Times New Roman" charset="0"/>
                <a:ea typeface="ＭＳ Ｐゴシック" pitchFamily="34" charset="-128"/>
              </a:rPr>
              <a:t>Signal persons shall be tested and demonstrate their practical knowledge in the following areas:</a:t>
            </a:r>
          </a:p>
          <a:p>
            <a:pPr eaLnBrk="1" hangingPunct="1"/>
            <a:r>
              <a:rPr lang="en-US" altLang="en-US" sz="1700" smtClean="0">
                <a:latin typeface="Times New Roman" charset="0"/>
                <a:ea typeface="ＭＳ Ｐゴシック" pitchFamily="34" charset="-128"/>
              </a:rPr>
              <a:t>	Basic crane operations and limitations</a:t>
            </a:r>
          </a:p>
          <a:p>
            <a:pPr eaLnBrk="1" hangingPunct="1"/>
            <a:r>
              <a:rPr lang="en-US" altLang="en-US" sz="1700" smtClean="0">
                <a:latin typeface="Times New Roman" charset="0"/>
                <a:ea typeface="ＭＳ Ｐゴシック" pitchFamily="34" charset="-128"/>
              </a:rPr>
              <a:t>	Standard hand signals</a:t>
            </a:r>
          </a:p>
          <a:p>
            <a:pPr eaLnBrk="1" hangingPunct="1"/>
            <a:r>
              <a:rPr lang="en-US" altLang="en-US" sz="1700" smtClean="0">
                <a:latin typeface="Times New Roman" charset="0"/>
                <a:ea typeface="ＭＳ Ｐゴシック" pitchFamily="34" charset="-128"/>
              </a:rPr>
              <a:t>	Standard voice signals</a:t>
            </a:r>
          </a:p>
          <a:p>
            <a:pPr eaLnBrk="1" hangingPunct="1"/>
            <a:r>
              <a:rPr lang="en-US" altLang="en-US" sz="1700" smtClean="0">
                <a:latin typeface="Times New Roman" charset="0"/>
                <a:ea typeface="ＭＳ Ｐゴシック" pitchFamily="34" charset="-128"/>
              </a:rPr>
              <a:t>	OSHA standards</a:t>
            </a:r>
          </a:p>
          <a:p>
            <a:pPr eaLnBrk="1" hangingPunct="1"/>
            <a:endParaRPr lang="en-US" altLang="en-US" sz="1700" smtClean="0">
              <a:latin typeface="Times New Roman" charset="0"/>
              <a:ea typeface="ＭＳ Ｐゴシック" pitchFamily="34" charset="-128"/>
            </a:endParaRPr>
          </a:p>
          <a:p>
            <a:pPr eaLnBrk="1" hangingPunct="1"/>
            <a:r>
              <a:rPr lang="en-US" altLang="en-US" sz="1700" smtClean="0">
                <a:latin typeface="Times New Roman" charset="0"/>
                <a:ea typeface="ＭＳ Ｐゴシック" pitchFamily="34" charset="-128"/>
              </a:rPr>
              <a:t>Photo – Brasfield &amp; Gorie employee (ROF)</a:t>
            </a:r>
          </a:p>
        </p:txBody>
      </p:sp>
    </p:spTree>
    <p:extLst>
      <p:ext uri="{BB962C8B-B14F-4D97-AF65-F5344CB8AC3E}">
        <p14:creationId xmlns:p14="http://schemas.microsoft.com/office/powerpoint/2010/main" val="2461438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charset="0"/>
            </a:endParaRPr>
          </a:p>
        </p:txBody>
      </p:sp>
      <p:sp>
        <p:nvSpPr>
          <p:cNvPr id="10547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157EB8E8-066D-4860-B686-4161FF2D06F3}" type="slidenum">
              <a:rPr lang="en-US" altLang="en-US" smtClean="0">
                <a:latin typeface="Times New Roman" charset="0"/>
              </a:rPr>
              <a:pPr/>
              <a:t>84</a:t>
            </a:fld>
            <a:endParaRPr lang="en-US" altLang="en-US" smtClean="0">
              <a:latin typeface="Times New Roman" charset="0"/>
            </a:endParaRPr>
          </a:p>
        </p:txBody>
      </p:sp>
    </p:spTree>
    <p:extLst>
      <p:ext uri="{BB962C8B-B14F-4D97-AF65-F5344CB8AC3E}">
        <p14:creationId xmlns:p14="http://schemas.microsoft.com/office/powerpoint/2010/main" val="968505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4"/>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A802314A-4F18-4A2F-8302-01D02C28E34B}" type="slidenum">
              <a:rPr lang="en-US" altLang="en-US" smtClean="0">
                <a:latin typeface="Times New Roman" charset="0"/>
              </a:rPr>
              <a:pPr/>
              <a:t>86</a:t>
            </a:fld>
            <a:endParaRPr lang="en-US" altLang="en-US" smtClean="0">
              <a:latin typeface="Times New Roman" charset="0"/>
            </a:endParaRPr>
          </a:p>
        </p:txBody>
      </p:sp>
      <p:sp>
        <p:nvSpPr>
          <p:cNvPr id="106499" name="Rectangle 2"/>
          <p:cNvSpPr>
            <a:spLocks noGrp="1" noRot="1" noChangeAspect="1" noChangeArrowheads="1" noTextEdit="1"/>
          </p:cNvSpPr>
          <p:nvPr>
            <p:ph type="sldImg"/>
          </p:nvPr>
        </p:nvSpPr>
        <p:spPr>
          <a:xfrm>
            <a:off x="1266825" y="727075"/>
            <a:ext cx="4781550" cy="3586163"/>
          </a:xfrm>
          <a:ln/>
        </p:spPr>
      </p:sp>
      <p:sp>
        <p:nvSpPr>
          <p:cNvPr id="106500" name="Rectangle 3"/>
          <p:cNvSpPr>
            <a:spLocks noGrp="1" noChangeArrowheads="1"/>
          </p:cNvSpPr>
          <p:nvPr>
            <p:ph type="body" idx="1"/>
          </p:nvPr>
        </p:nvSpPr>
        <p:spPr>
          <a:xfrm>
            <a:off x="731838" y="4400550"/>
            <a:ext cx="6015037" cy="49609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723900" lvl="1" indent="-241300" eaLnBrk="1" hangingPunct="1"/>
            <a:r>
              <a:rPr lang="en-US" altLang="en-US" sz="1500" smtClean="0">
                <a:latin typeface="Times New Roman" charset="0"/>
                <a:ea typeface="ＭＳ Ｐゴシック" pitchFamily="34" charset="-128"/>
              </a:rPr>
              <a:t>Swing radius protection (1437(c)(2)) states that the employer must either erect and maintain warning lines or barricades or clearly mark the hazard areas by a combination of warning signs and high visibility markings on the equipment.  In addition the employer must train each employee to understand what these markings signify.</a:t>
            </a:r>
          </a:p>
          <a:p>
            <a:pPr marL="723900" lvl="1" indent="-241300" eaLnBrk="1" hangingPunct="1"/>
            <a:endParaRPr lang="en-US" altLang="en-US" sz="1100" i="1" smtClean="0">
              <a:latin typeface="Times New Roman" charset="0"/>
              <a:ea typeface="ＭＳ Ｐゴシック" pitchFamily="34" charset="-128"/>
            </a:endParaRPr>
          </a:p>
          <a:p>
            <a:pPr marL="723900" lvl="1" indent="-241300" eaLnBrk="1" hangingPunct="1"/>
            <a:r>
              <a:rPr lang="en-US" altLang="en-US" sz="1500" i="1" smtClean="0">
                <a:latin typeface="Times New Roman" charset="0"/>
                <a:ea typeface="ＭＳ Ｐゴシック" pitchFamily="34" charset="-128"/>
              </a:rPr>
              <a:t>Option 1- Physical attachment</a:t>
            </a:r>
            <a:r>
              <a:rPr lang="en-US" altLang="en-US" sz="1500" smtClean="0">
                <a:latin typeface="Times New Roman" charset="0"/>
                <a:ea typeface="ＭＳ Ｐゴシック" pitchFamily="34" charset="-128"/>
              </a:rPr>
              <a:t>- This option includes using crossed cable systems, bolting, welding, or using chains to secure the crane to the barge.</a:t>
            </a:r>
          </a:p>
          <a:p>
            <a:pPr marL="723900" lvl="1" indent="-241300" eaLnBrk="1" hangingPunct="1"/>
            <a:r>
              <a:rPr lang="en-US" altLang="en-US" sz="1500" i="1" smtClean="0">
                <a:latin typeface="Times New Roman" charset="0"/>
                <a:ea typeface="ＭＳ Ｐゴシック" pitchFamily="34" charset="-128"/>
              </a:rPr>
              <a:t>Option 2 – Corralling</a:t>
            </a:r>
            <a:r>
              <a:rPr lang="en-US" altLang="en-US" sz="1500" smtClean="0">
                <a:latin typeface="Times New Roman" charset="0"/>
                <a:ea typeface="ＭＳ Ｐゴシック" pitchFamily="34" charset="-128"/>
              </a:rPr>
              <a:t> – This option involves installing a barricade system that prevents the crane from shifting in any direction.</a:t>
            </a:r>
          </a:p>
          <a:p>
            <a:pPr marL="723900" lvl="1" indent="-241300" eaLnBrk="1" hangingPunct="1"/>
            <a:r>
              <a:rPr lang="en-US" altLang="en-US" sz="1500" i="1" smtClean="0">
                <a:latin typeface="Times New Roman" charset="0"/>
                <a:ea typeface="ＭＳ Ｐゴシック" pitchFamily="34" charset="-128"/>
              </a:rPr>
              <a:t>Option 3 - Rails</a:t>
            </a:r>
            <a:r>
              <a:rPr lang="en-US" altLang="en-US" sz="1500" smtClean="0">
                <a:latin typeface="Times New Roman" charset="0"/>
                <a:ea typeface="ＭＳ Ｐゴシック" pitchFamily="34" charset="-128"/>
              </a:rPr>
              <a:t> – This option is for cranes that are prevented from shifting due to being mounted on a rail system.</a:t>
            </a:r>
          </a:p>
          <a:p>
            <a:pPr marL="723900" lvl="1" indent="-241300" eaLnBrk="1" hangingPunct="1"/>
            <a:r>
              <a:rPr lang="en-US" altLang="en-US" sz="1500" i="1" smtClean="0">
                <a:latin typeface="Times New Roman" charset="0"/>
                <a:ea typeface="ＭＳ Ｐゴシック" pitchFamily="34" charset="-128"/>
              </a:rPr>
              <a:t>Option 4</a:t>
            </a:r>
            <a:r>
              <a:rPr lang="en-US" altLang="en-US" sz="1500" smtClean="0">
                <a:latin typeface="Times New Roman" charset="0"/>
                <a:ea typeface="ＭＳ Ｐゴシック" pitchFamily="34" charset="-128"/>
              </a:rPr>
              <a:t> – Centerline cable system – This option involves preventing the crane from shifting by using a wire rope system that is attached to the barge and to the crane</a:t>
            </a:r>
            <a:r>
              <a:rPr lang="ja-JP" altLang="en-US" sz="1500" smtClean="0">
                <a:latin typeface="Times New Roman" charset="0"/>
              </a:rPr>
              <a:t>’</a:t>
            </a:r>
            <a:r>
              <a:rPr lang="en-US" altLang="ja-JP" sz="1500" smtClean="0">
                <a:latin typeface="Times New Roman" charset="0"/>
              </a:rPr>
              <a:t>s undercarriage.  The wire rope system allows the crane to move longitudinally for repositioning but secures the crane against movement during operation. </a:t>
            </a:r>
          </a:p>
          <a:p>
            <a:pPr marL="723900" lvl="1" indent="-241300" eaLnBrk="1" hangingPunct="1"/>
            <a:r>
              <a:rPr lang="en-US" altLang="en-US" sz="1500" smtClean="0">
                <a:latin typeface="Times New Roman" charset="0"/>
                <a:ea typeface="ＭＳ Ｐゴシック" pitchFamily="34" charset="-128"/>
              </a:rPr>
              <a:t>Photo - Lunda</a:t>
            </a:r>
          </a:p>
        </p:txBody>
      </p:sp>
    </p:spTree>
    <p:extLst>
      <p:ext uri="{BB962C8B-B14F-4D97-AF65-F5344CB8AC3E}">
        <p14:creationId xmlns:p14="http://schemas.microsoft.com/office/powerpoint/2010/main" val="2253455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102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pPr eaLnBrk="0" hangingPunct="0"/>
            <a:fld id="{F5956FAA-7FE6-4403-93C5-759E0EB269C3}" type="slidenum">
              <a:rPr lang="en-US" altLang="en-US" smtClean="0">
                <a:latin typeface="Times New Roman" charset="0"/>
                <a:ea typeface="ＭＳ Ｐゴシック" pitchFamily="34" charset="-128"/>
              </a:rPr>
              <a:pPr eaLnBrk="0" hangingPunct="0"/>
              <a:t>28</a:t>
            </a:fld>
            <a:endParaRPr lang="en-US" altLang="en-US" smtClean="0">
              <a:latin typeface="Times New Roman" charset="0"/>
              <a:ea typeface="ＭＳ Ｐゴシック" pitchFamily="34" charset="-128"/>
            </a:endParaRPr>
          </a:p>
        </p:txBody>
      </p:sp>
      <p:sp>
        <p:nvSpPr>
          <p:cNvPr id="96259" name="Rectangle 2"/>
          <p:cNvSpPr>
            <a:spLocks noGrp="1" noChangeArrowheads="1"/>
          </p:cNvSpPr>
          <p:nvPr>
            <p:ph type="body" idx="1"/>
          </p:nvPr>
        </p:nvSpPr>
        <p:spPr>
          <a:xfrm>
            <a:off x="650875" y="4560888"/>
            <a:ext cx="6502400" cy="49609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pPr>
            <a:r>
              <a:rPr lang="en-US" altLang="en-US" sz="1700" smtClean="0">
                <a:latin typeface="Times New Roman" charset="0"/>
              </a:rPr>
              <a:t>Image: Rob Dahl &amp; Ken Lindberg, Travelers employees</a:t>
            </a:r>
          </a:p>
          <a:p>
            <a:pPr>
              <a:spcBef>
                <a:spcPct val="20000"/>
              </a:spcBef>
              <a:buFontTx/>
              <a:buChar char="•"/>
            </a:pPr>
            <a:endParaRPr lang="en-US" altLang="en-US" sz="1700" smtClean="0">
              <a:latin typeface="Times New Roman" charset="0"/>
            </a:endParaRPr>
          </a:p>
          <a:p>
            <a:pPr>
              <a:spcBef>
                <a:spcPct val="20000"/>
              </a:spcBef>
              <a:buFontTx/>
              <a:buChar char="•"/>
            </a:pPr>
            <a:r>
              <a:rPr lang="en-US" altLang="en-US" sz="1700" smtClean="0">
                <a:latin typeface="Times New Roman" charset="0"/>
              </a:rPr>
              <a:t>The small target levels provided by manufacturers are usually not accurate enough to level the crane to meet the requirements of the load chart.</a:t>
            </a:r>
          </a:p>
          <a:p>
            <a:pPr>
              <a:spcBef>
                <a:spcPct val="20000"/>
              </a:spcBef>
              <a:buFontTx/>
              <a:buChar char="•"/>
            </a:pPr>
            <a:r>
              <a:rPr lang="en-US" altLang="en-US" sz="1700" smtClean="0">
                <a:latin typeface="Times New Roman" charset="0"/>
              </a:rPr>
              <a:t>There are two accurate methods available to level the crane.</a:t>
            </a:r>
          </a:p>
          <a:p>
            <a:pPr lvl="1">
              <a:spcBef>
                <a:spcPct val="20000"/>
              </a:spcBef>
              <a:buFontTx/>
              <a:buChar char="–"/>
            </a:pPr>
            <a:r>
              <a:rPr lang="en-US" altLang="en-US" sz="1700" smtClean="0">
                <a:latin typeface="Times New Roman" charset="0"/>
              </a:rPr>
              <a:t>Use a carpenters level on a substantial component on the upper works of the crane such as the turn table bearing.  The longer the level the more accurate.  Gluing a equal thickness washer to each end of the level can also improve accuracy.</a:t>
            </a:r>
          </a:p>
          <a:p>
            <a:pPr lvl="1">
              <a:spcBef>
                <a:spcPct val="20000"/>
              </a:spcBef>
              <a:buFontTx/>
              <a:buChar char="–"/>
            </a:pPr>
            <a:r>
              <a:rPr lang="en-US" altLang="en-US" sz="1700" smtClean="0">
                <a:latin typeface="Times New Roman" charset="0"/>
              </a:rPr>
              <a:t>Boom up to the highest boom angle possible.  Look straight at the boom and notice if the ball hangs parallel to the boom.  This does not work well in windy conditions.</a:t>
            </a:r>
          </a:p>
        </p:txBody>
      </p:sp>
      <p:sp>
        <p:nvSpPr>
          <p:cNvPr id="96260" name="Rectangle 3"/>
          <p:cNvSpPr>
            <a:spLocks noGrp="1" noRot="1" noChangeAspect="1" noChangeArrowheads="1" noTextEdit="1"/>
          </p:cNvSpPr>
          <p:nvPr>
            <p:ph type="sldImg"/>
          </p:nvPr>
        </p:nvSpPr>
        <p:spPr>
          <a:xfrm>
            <a:off x="1266825" y="727075"/>
            <a:ext cx="4781550" cy="3586163"/>
          </a:xfrm>
          <a:ln cap="flat"/>
        </p:spPr>
      </p:sp>
    </p:spTree>
    <p:extLst>
      <p:ext uri="{BB962C8B-B14F-4D97-AF65-F5344CB8AC3E}">
        <p14:creationId xmlns:p14="http://schemas.microsoft.com/office/powerpoint/2010/main" val="3749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4"/>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FDF58561-8A98-448F-97CC-C70CC58FEEEC}" type="slidenum">
              <a:rPr lang="en-US" altLang="en-US" smtClean="0">
                <a:latin typeface="Times New Roman" charset="0"/>
                <a:ea typeface="ＭＳ Ｐゴシック" pitchFamily="34" charset="-128"/>
              </a:rPr>
              <a:pPr/>
              <a:t>30</a:t>
            </a:fld>
            <a:endParaRPr lang="en-US" altLang="en-US" smtClean="0">
              <a:latin typeface="Times New Roman" charset="0"/>
              <a:ea typeface="ＭＳ Ｐゴシック" pitchFamily="34" charset="-128"/>
            </a:endParaRPr>
          </a:p>
        </p:txBody>
      </p:sp>
      <p:sp>
        <p:nvSpPr>
          <p:cNvPr id="97283" name="Rectangle 2"/>
          <p:cNvSpPr>
            <a:spLocks noGrp="1" noRot="1" noChangeAspect="1" noChangeArrowheads="1" noTextEdit="1"/>
          </p:cNvSpPr>
          <p:nvPr>
            <p:ph type="sldImg"/>
          </p:nvPr>
        </p:nvSpPr>
        <p:spPr>
          <a:xfrm>
            <a:off x="1257300" y="720725"/>
            <a:ext cx="4800600" cy="3600450"/>
          </a:xfrm>
          <a:ln/>
        </p:spPr>
      </p:sp>
      <p:sp>
        <p:nvSpPr>
          <p:cNvPr id="97284" name="Rectangle 3"/>
          <p:cNvSpPr>
            <a:spLocks noGrp="1" noChangeArrowheads="1"/>
          </p:cNvSpPr>
          <p:nvPr>
            <p:ph type="body" idx="1"/>
          </p:nvPr>
        </p:nvSpPr>
        <p:spPr>
          <a:xfrm>
            <a:off x="487363" y="4760913"/>
            <a:ext cx="6502400" cy="4440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altLang="en-US" sz="1500" smtClean="0">
                <a:latin typeface="Times New Roman" charset="0"/>
                <a:ea typeface="ＭＳ Ｐゴシック" pitchFamily="34" charset="-128"/>
              </a:rPr>
              <a:t>Wind is a very important factor in crane operations.  Some cranes require a reduction in capacity at 20 mph, while others consider 0 mph in the load chart.  The operator must know what the machine</a:t>
            </a:r>
            <a:r>
              <a:rPr lang="ja-JP" altLang="en-US" sz="1500" smtClean="0">
                <a:latin typeface="Times New Roman" charset="0"/>
              </a:rPr>
              <a:t>’</a:t>
            </a:r>
            <a:r>
              <a:rPr lang="en-US" altLang="ja-JP" sz="1500" smtClean="0">
                <a:latin typeface="Times New Roman" charset="0"/>
              </a:rPr>
              <a:t>s wind limitations are and take appropriate action based on the instructions for that particular machine. </a:t>
            </a:r>
          </a:p>
          <a:p>
            <a:pPr>
              <a:lnSpc>
                <a:spcPct val="80000"/>
              </a:lnSpc>
            </a:pPr>
            <a:endParaRPr lang="en-US" altLang="en-US" sz="700" smtClean="0">
              <a:latin typeface="Times New Roman" charset="0"/>
              <a:ea typeface="ＭＳ Ｐゴシック" pitchFamily="34" charset="-128"/>
            </a:endParaRPr>
          </a:p>
          <a:p>
            <a:pPr>
              <a:lnSpc>
                <a:spcPct val="80000"/>
              </a:lnSpc>
            </a:pPr>
            <a:r>
              <a:rPr lang="en-US" altLang="en-US" sz="1100" smtClean="0">
                <a:latin typeface="Times New Roman" charset="0"/>
                <a:ea typeface="ＭＳ Ｐゴシック" pitchFamily="34" charset="-128"/>
              </a:rPr>
              <a:t>Most manufacturers do </a:t>
            </a:r>
            <a:r>
              <a:rPr lang="en-US" altLang="en-US" sz="1100" u="sng" smtClean="0">
                <a:latin typeface="Times New Roman" charset="0"/>
                <a:ea typeface="ＭＳ Ｐゴシック" pitchFamily="34" charset="-128"/>
              </a:rPr>
              <a:t>NOT</a:t>
            </a:r>
            <a:r>
              <a:rPr lang="en-US" altLang="en-US" sz="1100" smtClean="0">
                <a:latin typeface="Times New Roman" charset="0"/>
                <a:ea typeface="ＭＳ Ｐゴシック" pitchFamily="34" charset="-128"/>
              </a:rPr>
              <a:t> account for wind on lifted load or boom.  Use the Grove TLL chart found in the student handouts to illustrate. Operation note #5 states  </a:t>
            </a:r>
            <a:r>
              <a:rPr lang="ja-JP" altLang="en-US" sz="1100" smtClean="0">
                <a:latin typeface="Times New Roman" charset="0"/>
              </a:rPr>
              <a:t>“</a:t>
            </a:r>
            <a:r>
              <a:rPr lang="en-US" altLang="ja-JP" sz="1100" smtClean="0">
                <a:latin typeface="Times New Roman" charset="0"/>
              </a:rPr>
              <a:t> Rated loads do not account for wind on the lifted load or boom.  It is recommended when wind velocity is above 20mph, rated loads and boom lengths shall be appropriately reduced.</a:t>
            </a:r>
            <a:r>
              <a:rPr lang="ja-JP" altLang="en-US" sz="1100" smtClean="0">
                <a:latin typeface="Times New Roman" charset="0"/>
              </a:rPr>
              <a:t>”</a:t>
            </a:r>
            <a:r>
              <a:rPr lang="en-US" altLang="ja-JP" sz="1100" smtClean="0">
                <a:latin typeface="Times New Roman" charset="0"/>
              </a:rPr>
              <a:t>  As stated in the first sentence of this note, the manufacturer does not account for wind.    The second part of this note states that it is up to the operator to appropriately reduce lifting capacities.</a:t>
            </a:r>
          </a:p>
          <a:p>
            <a:pPr>
              <a:lnSpc>
                <a:spcPct val="80000"/>
              </a:lnSpc>
            </a:pPr>
            <a:r>
              <a:rPr lang="en-US" altLang="en-US" sz="1100" smtClean="0">
                <a:latin typeface="Times New Roman" charset="0"/>
                <a:ea typeface="ＭＳ Ｐゴシック" pitchFamily="34" charset="-128"/>
              </a:rPr>
              <a:t>Discuss ways that wind speed can be measured:</a:t>
            </a:r>
          </a:p>
          <a:p>
            <a:pPr lvl="1">
              <a:lnSpc>
                <a:spcPct val="80000"/>
              </a:lnSpc>
            </a:pPr>
            <a:r>
              <a:rPr lang="en-US" altLang="en-US" smtClean="0">
                <a:latin typeface="Times New Roman" charset="0"/>
                <a:ea typeface="ＭＳ Ｐゴシック" pitchFamily="34" charset="-128"/>
              </a:rPr>
              <a:t>Anemometer on the crane boom is the best, provided the anemometer is properly calibrated.</a:t>
            </a:r>
          </a:p>
          <a:p>
            <a:pPr lvl="1">
              <a:lnSpc>
                <a:spcPct val="80000"/>
              </a:lnSpc>
            </a:pPr>
            <a:r>
              <a:rPr lang="en-US" altLang="en-US" smtClean="0">
                <a:latin typeface="Times New Roman" charset="0"/>
                <a:ea typeface="ＭＳ Ｐゴシック" pitchFamily="34" charset="-128"/>
              </a:rPr>
              <a:t>Watch weather channels, internet, 1-800- weather, etc. – When using data from these sources, you have to know where their data comes from.  Most students will say the airport.  This is not always true.  Even if it does come from the airport, how far is the contractor</a:t>
            </a:r>
            <a:r>
              <a:rPr lang="ja-JP" altLang="en-US" smtClean="0">
                <a:latin typeface="Times New Roman" charset="0"/>
              </a:rPr>
              <a:t>’</a:t>
            </a:r>
            <a:r>
              <a:rPr lang="en-US" altLang="ja-JP" smtClean="0">
                <a:latin typeface="Times New Roman" charset="0"/>
              </a:rPr>
              <a:t>s job from the airport?  Where on the airport does the data come from.  Most students will say the tower.  This is not totally accurate, since the actual reading normally comes from a NOA weather station at the end of a runway.  These are not usually very tall (around 50 feet).</a:t>
            </a:r>
          </a:p>
          <a:p>
            <a:pPr lvl="1">
              <a:lnSpc>
                <a:spcPct val="80000"/>
              </a:lnSpc>
            </a:pPr>
            <a:r>
              <a:rPr lang="en-US" altLang="en-US" smtClean="0">
                <a:latin typeface="Times New Roman" charset="0"/>
                <a:ea typeface="ＭＳ Ｐゴシック" pitchFamily="34" charset="-128"/>
              </a:rPr>
              <a:t>Flag on the end of the boom – This does indicate wind direction which is important.  Wind taken from the side can caused side-loading of the crane boom.  Wind taken from the back of the boom, can cause the radius to increase which could result in an unstable condition if operating too close to the crane</a:t>
            </a:r>
            <a:r>
              <a:rPr lang="ja-JP" altLang="en-US" smtClean="0">
                <a:latin typeface="Times New Roman" charset="0"/>
              </a:rPr>
              <a:t>’</a:t>
            </a:r>
            <a:r>
              <a:rPr lang="en-US" altLang="ja-JP" smtClean="0">
                <a:latin typeface="Times New Roman" charset="0"/>
              </a:rPr>
              <a:t>s rated capacity.  </a:t>
            </a:r>
          </a:p>
          <a:p>
            <a:pPr lvl="1">
              <a:lnSpc>
                <a:spcPct val="80000"/>
              </a:lnSpc>
            </a:pPr>
            <a:r>
              <a:rPr lang="en-US" altLang="en-US" smtClean="0">
                <a:latin typeface="Times New Roman" charset="0"/>
                <a:ea typeface="ＭＳ Ｐゴシック" pitchFamily="34" charset="-128"/>
              </a:rPr>
              <a:t>Wind speed and direction can change based upon terrain.  In city environments, the </a:t>
            </a:r>
            <a:r>
              <a:rPr lang="ja-JP" altLang="en-US" smtClean="0">
                <a:latin typeface="Times New Roman" charset="0"/>
              </a:rPr>
              <a:t>“</a:t>
            </a:r>
            <a:r>
              <a:rPr lang="en-US" altLang="ja-JP" smtClean="0">
                <a:latin typeface="Times New Roman" charset="0"/>
              </a:rPr>
              <a:t>tunnel</a:t>
            </a:r>
            <a:r>
              <a:rPr lang="ja-JP" altLang="en-US" smtClean="0">
                <a:latin typeface="Times New Roman" charset="0"/>
              </a:rPr>
              <a:t>”</a:t>
            </a:r>
            <a:r>
              <a:rPr lang="en-US" altLang="ja-JP" smtClean="0">
                <a:latin typeface="Times New Roman" charset="0"/>
              </a:rPr>
              <a:t> effect is common.</a:t>
            </a:r>
            <a:endParaRPr lang="en-US" altLang="en-US" smtClean="0">
              <a:latin typeface="Times New Roman" charset="0"/>
              <a:ea typeface="ＭＳ Ｐゴシック" pitchFamily="34" charset="-128"/>
            </a:endParaRPr>
          </a:p>
        </p:txBody>
      </p:sp>
    </p:spTree>
    <p:extLst>
      <p:ext uri="{BB962C8B-B14F-4D97-AF65-F5344CB8AC3E}">
        <p14:creationId xmlns:p14="http://schemas.microsoft.com/office/powerpoint/2010/main" val="991248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4"/>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30B79722-22D4-4008-B691-A93DC9C9376E}" type="slidenum">
              <a:rPr lang="en-US" altLang="en-US" smtClean="0">
                <a:latin typeface="Times New Roman" charset="0"/>
                <a:ea typeface="ＭＳ Ｐゴシック" pitchFamily="34" charset="-128"/>
              </a:rPr>
              <a:pPr/>
              <a:t>31</a:t>
            </a:fld>
            <a:endParaRPr lang="en-US" altLang="en-US" smtClean="0">
              <a:latin typeface="Times New Roman" charset="0"/>
              <a:ea typeface="ＭＳ Ｐゴシック" pitchFamily="34" charset="-128"/>
            </a:endParaRPr>
          </a:p>
        </p:txBody>
      </p:sp>
      <p:sp>
        <p:nvSpPr>
          <p:cNvPr id="98307"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FontTx/>
              <a:buChar char="•"/>
            </a:pPr>
            <a:r>
              <a:rPr lang="en-US" altLang="en-US" sz="2100" smtClean="0">
                <a:latin typeface="Times New Roman" charset="0"/>
                <a:ea typeface="ＭＳ Ｐゴシック" pitchFamily="34" charset="-128"/>
              </a:rPr>
              <a:t>Wind acting on the side of the boom  reduces the strength of the boom just like an out of level condition.  It is also the direction that makes operation the most difficult.</a:t>
            </a:r>
          </a:p>
          <a:p>
            <a:pPr>
              <a:spcBef>
                <a:spcPct val="20000"/>
              </a:spcBef>
              <a:buFontTx/>
              <a:buChar char="•"/>
            </a:pPr>
            <a:endParaRPr lang="en-US" altLang="en-US" sz="2100" smtClean="0">
              <a:latin typeface="Times New Roman" charset="0"/>
              <a:ea typeface="ＭＳ Ｐゴシック" pitchFamily="34" charset="-128"/>
            </a:endParaRPr>
          </a:p>
          <a:p>
            <a:pPr>
              <a:spcBef>
                <a:spcPct val="20000"/>
              </a:spcBef>
              <a:buFontTx/>
              <a:buChar char="•"/>
            </a:pPr>
            <a:endParaRPr lang="en-US" altLang="en-US" sz="2100" smtClean="0">
              <a:latin typeface="Times New Roman" charset="0"/>
              <a:ea typeface="ＭＳ Ｐゴシック" pitchFamily="34" charset="-128"/>
            </a:endParaRPr>
          </a:p>
          <a:p>
            <a:pPr>
              <a:spcBef>
                <a:spcPct val="20000"/>
              </a:spcBef>
            </a:pPr>
            <a:r>
              <a:rPr lang="en-US" altLang="en-US" sz="2100" smtClean="0">
                <a:latin typeface="Times New Roman" charset="0"/>
                <a:ea typeface="ＭＳ Ｐゴシック" pitchFamily="34" charset="-128"/>
              </a:rPr>
              <a:t>Photo-CSAO, ROF</a:t>
            </a:r>
          </a:p>
        </p:txBody>
      </p:sp>
      <p:sp>
        <p:nvSpPr>
          <p:cNvPr id="98308" name="Rectangle 3"/>
          <p:cNvSpPr>
            <a:spLocks noGrp="1" noRot="1" noChangeAspect="1" noChangeArrowheads="1" noTextEdit="1"/>
          </p:cNvSpPr>
          <p:nvPr>
            <p:ph type="sldImg"/>
          </p:nvPr>
        </p:nvSpPr>
        <p:spPr>
          <a:xfrm>
            <a:off x="1266825" y="727075"/>
            <a:ext cx="4781550" cy="3586163"/>
          </a:xfrm>
          <a:ln cap="flat"/>
        </p:spPr>
      </p:sp>
    </p:spTree>
    <p:extLst>
      <p:ext uri="{BB962C8B-B14F-4D97-AF65-F5344CB8AC3E}">
        <p14:creationId xmlns:p14="http://schemas.microsoft.com/office/powerpoint/2010/main" val="4171560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4"/>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E9E477C6-462E-4767-88C0-A2C785C75596}" type="slidenum">
              <a:rPr lang="en-US" altLang="en-US" smtClean="0">
                <a:latin typeface="Times New Roman" charset="0"/>
              </a:rPr>
              <a:pPr/>
              <a:t>32</a:t>
            </a:fld>
            <a:endParaRPr lang="en-US" altLang="en-US" smtClean="0">
              <a:latin typeface="Times New Roman" charset="0"/>
            </a:endParaRPr>
          </a:p>
        </p:txBody>
      </p:sp>
      <p:sp>
        <p:nvSpPr>
          <p:cNvPr id="67587" name="Rectangle 2"/>
          <p:cNvSpPr>
            <a:spLocks noGrp="1" noChangeArrowheads="1"/>
          </p:cNvSpPr>
          <p:nvPr>
            <p:ph type="body" idx="1"/>
          </p:nvPr>
        </p:nvSpPr>
        <p:spPr>
          <a:ln/>
        </p:spPr>
        <p:txBody>
          <a:bodyPr/>
          <a:lstStyle/>
          <a:p>
            <a:pPr>
              <a:spcBef>
                <a:spcPct val="20000"/>
              </a:spcBef>
              <a:buFontTx/>
              <a:buChar char="•"/>
              <a:defRPr/>
            </a:pPr>
            <a:r>
              <a:rPr lang="en-US" altLang="en-US" dirty="0"/>
              <a:t> Do not operate the crane when the boom is covered with snow or ice.</a:t>
            </a:r>
          </a:p>
          <a:p>
            <a:pPr>
              <a:spcBef>
                <a:spcPct val="20000"/>
              </a:spcBef>
              <a:defRPr/>
            </a:pPr>
            <a:r>
              <a:rPr lang="en-US" altLang="en-US" dirty="0"/>
              <a:t> - The additional weight of the snow or ice can overload the crane or cause the boom to buckle</a:t>
            </a:r>
            <a:r>
              <a:rPr lang="en-US" altLang="en-US" dirty="0" smtClean="0"/>
              <a:t>.</a:t>
            </a:r>
          </a:p>
          <a:p>
            <a:pPr>
              <a:spcBef>
                <a:spcPct val="20000"/>
              </a:spcBef>
              <a:defRPr/>
            </a:pPr>
            <a:endParaRPr lang="en-US" altLang="en-US" dirty="0" smtClean="0"/>
          </a:p>
          <a:p>
            <a:pPr>
              <a:defRPr/>
            </a:pPr>
            <a:r>
              <a:rPr lang="en-US" altLang="en-US" b="1" dirty="0" smtClean="0"/>
              <a:t>IN: ice weight 56 pounds per cubic foot; fresh fallen snow is 8 pound per cubic foot; wet packed snow is 40 pounds per cubic foot. (</a:t>
            </a:r>
            <a:r>
              <a:rPr lang="en-US" b="1" dirty="0" smtClean="0">
                <a:latin typeface="+mn-lt"/>
              </a:rPr>
              <a:t>Bob’s Rigging &amp; Crane Handbook, 6</a:t>
            </a:r>
            <a:r>
              <a:rPr lang="en-US" b="1" baseline="30000" dirty="0" smtClean="0">
                <a:latin typeface="+mn-lt"/>
              </a:rPr>
              <a:t>th</a:t>
            </a:r>
            <a:r>
              <a:rPr lang="en-US" b="1" dirty="0" smtClean="0">
                <a:latin typeface="+mn-lt"/>
              </a:rPr>
              <a:t> edition. Pellow Engineering Services, Inc. 2005.)</a:t>
            </a:r>
          </a:p>
          <a:p>
            <a:pPr>
              <a:spcBef>
                <a:spcPct val="20000"/>
              </a:spcBef>
              <a:defRPr/>
            </a:pPr>
            <a:endParaRPr lang="en-US" altLang="en-US" sz="2100" dirty="0"/>
          </a:p>
          <a:p>
            <a:pPr>
              <a:spcBef>
                <a:spcPct val="20000"/>
              </a:spcBef>
              <a:defRPr/>
            </a:pPr>
            <a:r>
              <a:rPr lang="en-US" altLang="en-US" dirty="0" smtClean="0"/>
              <a:t>Image: Shutterstock </a:t>
            </a:r>
            <a:r>
              <a:rPr lang="en-US" altLang="en-US" dirty="0"/>
              <a:t>182495450</a:t>
            </a:r>
          </a:p>
          <a:p>
            <a:pPr>
              <a:spcBef>
                <a:spcPct val="20000"/>
              </a:spcBef>
              <a:defRPr/>
            </a:pPr>
            <a:endParaRPr lang="en-US" altLang="en-US" sz="2100" dirty="0"/>
          </a:p>
        </p:txBody>
      </p:sp>
      <p:sp>
        <p:nvSpPr>
          <p:cNvPr id="99332" name="Rectangle 3"/>
          <p:cNvSpPr>
            <a:spLocks noGrp="1" noRot="1" noChangeAspect="1" noChangeArrowheads="1" noTextEdit="1"/>
          </p:cNvSpPr>
          <p:nvPr>
            <p:ph type="sldImg"/>
          </p:nvPr>
        </p:nvSpPr>
        <p:spPr>
          <a:xfrm>
            <a:off x="1266825" y="727075"/>
            <a:ext cx="4781550" cy="3586163"/>
          </a:xfrm>
          <a:ln cap="flat"/>
        </p:spPr>
      </p:sp>
      <p:sp>
        <p:nvSpPr>
          <p:cNvPr id="99333"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smtClean="0">
                <a:latin typeface="Times New Roman" charset="0"/>
              </a:rPr>
              <a:t>September 2014</a:t>
            </a:r>
          </a:p>
        </p:txBody>
      </p:sp>
      <p:sp>
        <p:nvSpPr>
          <p:cNvPr id="99334" name="Footer Placeholder 2"/>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r>
              <a:rPr lang="en-US" altLang="en-US" smtClean="0">
                <a:latin typeface="Times New Roman" charset="0"/>
              </a:rPr>
              <a:t>OSHA 2055-1</a:t>
            </a:r>
          </a:p>
        </p:txBody>
      </p:sp>
    </p:spTree>
    <p:extLst>
      <p:ext uri="{BB962C8B-B14F-4D97-AF65-F5344CB8AC3E}">
        <p14:creationId xmlns:p14="http://schemas.microsoft.com/office/powerpoint/2010/main" val="396158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charset="0"/>
              </a:defRPr>
            </a:lvl1pPr>
            <a:lvl2pPr marL="742950" indent="-285750" defTabSz="990600">
              <a:defRPr>
                <a:solidFill>
                  <a:schemeClr val="tx1"/>
                </a:solidFill>
                <a:latin typeface="Arial" charset="0"/>
              </a:defRPr>
            </a:lvl2pPr>
            <a:lvl3pPr marL="1143000" indent="-228600" defTabSz="990600">
              <a:defRPr>
                <a:solidFill>
                  <a:schemeClr val="tx1"/>
                </a:solidFill>
                <a:latin typeface="Arial" charset="0"/>
              </a:defRPr>
            </a:lvl3pPr>
            <a:lvl4pPr marL="1600200" indent="-228600" defTabSz="990600">
              <a:defRPr>
                <a:solidFill>
                  <a:schemeClr val="tx1"/>
                </a:solidFill>
                <a:latin typeface="Arial" charset="0"/>
              </a:defRPr>
            </a:lvl4pPr>
            <a:lvl5pPr marL="2057400" indent="-228600" defTabSz="990600">
              <a:defRPr>
                <a:solidFill>
                  <a:schemeClr val="tx1"/>
                </a:solidFill>
                <a:latin typeface="Arial" charset="0"/>
              </a:defRPr>
            </a:lvl5pPr>
            <a:lvl6pPr marL="2514600" indent="-228600" defTabSz="990600" eaLnBrk="0" fontAlgn="base" hangingPunct="0">
              <a:spcBef>
                <a:spcPct val="0"/>
              </a:spcBef>
              <a:spcAft>
                <a:spcPct val="0"/>
              </a:spcAft>
              <a:defRPr>
                <a:solidFill>
                  <a:schemeClr val="tx1"/>
                </a:solidFill>
                <a:latin typeface="Arial" charset="0"/>
              </a:defRPr>
            </a:lvl6pPr>
            <a:lvl7pPr marL="2971800" indent="-228600" defTabSz="990600" eaLnBrk="0" fontAlgn="base" hangingPunct="0">
              <a:spcBef>
                <a:spcPct val="0"/>
              </a:spcBef>
              <a:spcAft>
                <a:spcPct val="0"/>
              </a:spcAft>
              <a:defRPr>
                <a:solidFill>
                  <a:schemeClr val="tx1"/>
                </a:solidFill>
                <a:latin typeface="Arial" charset="0"/>
              </a:defRPr>
            </a:lvl7pPr>
            <a:lvl8pPr marL="3429000" indent="-228600" defTabSz="990600" eaLnBrk="0" fontAlgn="base" hangingPunct="0">
              <a:spcBef>
                <a:spcPct val="0"/>
              </a:spcBef>
              <a:spcAft>
                <a:spcPct val="0"/>
              </a:spcAft>
              <a:defRPr>
                <a:solidFill>
                  <a:schemeClr val="tx1"/>
                </a:solidFill>
                <a:latin typeface="Arial" charset="0"/>
              </a:defRPr>
            </a:lvl8pPr>
            <a:lvl9pPr marL="3886200" indent="-228600" defTabSz="990600" eaLnBrk="0" fontAlgn="base" hangingPunct="0">
              <a:spcBef>
                <a:spcPct val="0"/>
              </a:spcBef>
              <a:spcAft>
                <a:spcPct val="0"/>
              </a:spcAft>
              <a:defRPr>
                <a:solidFill>
                  <a:schemeClr val="tx1"/>
                </a:solidFill>
                <a:latin typeface="Arial" charset="0"/>
              </a:defRPr>
            </a:lvl9pPr>
          </a:lstStyle>
          <a:p>
            <a:fld id="{38F08CC1-09C6-4600-9C1F-88F5745B914A}" type="slidenum">
              <a:rPr lang="en-US" altLang="en-US" smtClean="0">
                <a:ea typeface="MS Pゴシック" pitchFamily="-92" charset="-128"/>
              </a:rPr>
              <a:pPr/>
              <a:t>42</a:t>
            </a:fld>
            <a:endParaRPr lang="en-US" altLang="en-US" smtClean="0">
              <a:ea typeface="MS Pゴシック" pitchFamily="-92" charset="-128"/>
            </a:endParaRPr>
          </a:p>
        </p:txBody>
      </p:sp>
      <p:sp>
        <p:nvSpPr>
          <p:cNvPr id="100355" name="Rectangle 2"/>
          <p:cNvSpPr>
            <a:spLocks noGrp="1" noRot="1" noChangeAspect="1" noChangeArrowheads="1" noTextEdit="1"/>
          </p:cNvSpPr>
          <p:nvPr>
            <p:ph type="sldImg"/>
          </p:nvPr>
        </p:nvSpPr>
        <p:spPr>
          <a:xfrm>
            <a:off x="1257300" y="719138"/>
            <a:ext cx="4800600" cy="3600450"/>
          </a:xfrm>
          <a:ln/>
        </p:spPr>
      </p:sp>
      <p:sp>
        <p:nvSpPr>
          <p:cNvPr id="100356" name="Rectangle 3"/>
          <p:cNvSpPr>
            <a:spLocks noGrp="1" noChangeArrowheads="1"/>
          </p:cNvSpPr>
          <p:nvPr>
            <p:ph type="body" idx="1"/>
          </p:nvPr>
        </p:nvSpPr>
        <p:spPr>
          <a:xfrm>
            <a:off x="974725" y="4559300"/>
            <a:ext cx="5365750" cy="43227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Times New Roman" charset="0"/>
            </a:endParaRPr>
          </a:p>
        </p:txBody>
      </p:sp>
    </p:spTree>
    <p:extLst>
      <p:ext uri="{BB962C8B-B14F-4D97-AF65-F5344CB8AC3E}">
        <p14:creationId xmlns:p14="http://schemas.microsoft.com/office/powerpoint/2010/main" val="3007067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102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pPr eaLnBrk="0" hangingPunct="0"/>
            <a:fld id="{11915ED9-7DDE-45BD-92D0-DA4BBE5C6B7F}" type="slidenum">
              <a:rPr lang="en-US" altLang="en-US" sz="1300" smtClean="0">
                <a:latin typeface="Times New Roman" charset="0"/>
                <a:ea typeface="ＭＳ Ｐゴシック" pitchFamily="34" charset="-128"/>
              </a:rPr>
              <a:pPr eaLnBrk="0" hangingPunct="0"/>
              <a:t>48</a:t>
            </a:fld>
            <a:endParaRPr lang="en-US" altLang="en-US" sz="1300" smtClean="0">
              <a:latin typeface="Times New Roman" charset="0"/>
              <a:ea typeface="ＭＳ Ｐゴシック" pitchFamily="34" charset="-128"/>
            </a:endParaRPr>
          </a:p>
        </p:txBody>
      </p:sp>
      <p:sp>
        <p:nvSpPr>
          <p:cNvPr id="101379"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spcBef>
                <a:spcPct val="20000"/>
              </a:spcBef>
              <a:buFontTx/>
              <a:buChar char="•"/>
            </a:pPr>
            <a:r>
              <a:rPr lang="en-US" altLang="en-US" sz="2100" smtClean="0">
                <a:latin typeface="Times New Roman" charset="0"/>
              </a:rPr>
              <a:t>When a crane is close enough to a radio, TV, or microwave transmitter the crane can act like an antenna and store up an electrical charge.  The amount of charge is not large enough to injure or kill.  It can cause people to jump, slip, or fall.  A common remedy is to use a synthetic web sling, also commonly known as a bull tail, to insulate riggers and other workers.  It is advisable for operators to  wear rubber gloves when getting on and off the machine.</a:t>
            </a:r>
          </a:p>
        </p:txBody>
      </p:sp>
      <p:sp>
        <p:nvSpPr>
          <p:cNvPr id="101380" name="Rectangle 3"/>
          <p:cNvSpPr>
            <a:spLocks noGrp="1" noRot="1" noChangeAspect="1" noChangeArrowheads="1" noTextEdit="1"/>
          </p:cNvSpPr>
          <p:nvPr>
            <p:ph type="sldImg"/>
          </p:nvPr>
        </p:nvSpPr>
        <p:spPr>
          <a:xfrm>
            <a:off x="1266825" y="727075"/>
            <a:ext cx="4781550" cy="3586163"/>
          </a:xfrm>
          <a:ln cap="flat"/>
        </p:spPr>
      </p:sp>
    </p:spTree>
    <p:extLst>
      <p:ext uri="{BB962C8B-B14F-4D97-AF65-F5344CB8AC3E}">
        <p14:creationId xmlns:p14="http://schemas.microsoft.com/office/powerpoint/2010/main" val="972999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102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pPr eaLnBrk="0" hangingPunct="0"/>
            <a:fld id="{5A8F349B-53F8-4C9A-B026-3F1450057A49}" type="slidenum">
              <a:rPr lang="en-US" altLang="en-US" sz="1300" smtClean="0">
                <a:latin typeface="Times New Roman" charset="0"/>
                <a:ea typeface="ＭＳ Ｐゴシック" pitchFamily="34" charset="-128"/>
              </a:rPr>
              <a:pPr eaLnBrk="0" hangingPunct="0"/>
              <a:t>49</a:t>
            </a:fld>
            <a:endParaRPr lang="en-US" altLang="en-US" sz="1300" smtClean="0">
              <a:latin typeface="Times New Roman" charset="0"/>
              <a:ea typeface="ＭＳ Ｐゴシック" pitchFamily="34" charset="-128"/>
            </a:endParaRPr>
          </a:p>
        </p:txBody>
      </p:sp>
      <p:sp>
        <p:nvSpPr>
          <p:cNvPr id="102403" name="Rectangle 2"/>
          <p:cNvSpPr>
            <a:spLocks noGrp="1" noChangeArrowheads="1"/>
          </p:cNvSpPr>
          <p:nvPr>
            <p:ph type="body" idx="1"/>
          </p:nvPr>
        </p:nvSpPr>
        <p:spPr>
          <a:xfrm>
            <a:off x="974725" y="4560888"/>
            <a:ext cx="5934075" cy="4879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pPr>
            <a:r>
              <a:rPr lang="en-US" altLang="en-US" sz="2100" smtClean="0">
                <a:latin typeface="Times New Roman" charset="0"/>
              </a:rPr>
              <a:t>Image: TCS photo 3116</a:t>
            </a:r>
          </a:p>
          <a:p>
            <a:pPr>
              <a:spcBef>
                <a:spcPct val="20000"/>
              </a:spcBef>
              <a:buFontTx/>
              <a:buChar char="•"/>
            </a:pPr>
            <a:endParaRPr lang="en-US" altLang="en-US" sz="2100" smtClean="0">
              <a:latin typeface="Times New Roman" charset="0"/>
            </a:endParaRPr>
          </a:p>
          <a:p>
            <a:pPr>
              <a:spcBef>
                <a:spcPct val="20000"/>
              </a:spcBef>
              <a:buFontTx/>
              <a:buChar char="•"/>
            </a:pPr>
            <a:r>
              <a:rPr lang="en-US" altLang="en-US" sz="2100" smtClean="0">
                <a:latin typeface="Times New Roman" charset="0"/>
              </a:rPr>
              <a:t>FAA stands for federal aviation administration.</a:t>
            </a:r>
          </a:p>
          <a:p>
            <a:pPr>
              <a:spcBef>
                <a:spcPct val="20000"/>
              </a:spcBef>
              <a:buFontTx/>
              <a:buChar char="•"/>
            </a:pPr>
            <a:r>
              <a:rPr lang="en-US" altLang="en-US" sz="2100" smtClean="0">
                <a:latin typeface="Times New Roman" charset="0"/>
              </a:rPr>
              <a:t>The FAA must be notified every time a crane is over 200 ft tall.  They must be notified using form no. 7460-1 30 days in advance.</a:t>
            </a:r>
          </a:p>
          <a:p>
            <a:pPr>
              <a:spcBef>
                <a:spcPct val="20000"/>
              </a:spcBef>
              <a:buFontTx/>
              <a:buChar char="•"/>
            </a:pPr>
            <a:r>
              <a:rPr lang="en-US" altLang="en-US" sz="2100" smtClean="0">
                <a:latin typeface="Times New Roman" charset="0"/>
              </a:rPr>
              <a:t>When close to airports the height requirement becomes less, contact the closest FAA office for more information.</a:t>
            </a:r>
          </a:p>
        </p:txBody>
      </p:sp>
      <p:sp>
        <p:nvSpPr>
          <p:cNvPr id="102404" name="Rectangle 3"/>
          <p:cNvSpPr>
            <a:spLocks noGrp="1" noRot="1" noChangeAspect="1" noChangeArrowheads="1" noTextEdit="1"/>
          </p:cNvSpPr>
          <p:nvPr>
            <p:ph type="sldImg"/>
          </p:nvPr>
        </p:nvSpPr>
        <p:spPr>
          <a:xfrm>
            <a:off x="1266825" y="727075"/>
            <a:ext cx="4781550" cy="3586163"/>
          </a:xfrm>
          <a:ln cap="flat"/>
        </p:spPr>
      </p:sp>
    </p:spTree>
    <p:extLst>
      <p:ext uri="{BB962C8B-B14F-4D97-AF65-F5344CB8AC3E}">
        <p14:creationId xmlns:p14="http://schemas.microsoft.com/office/powerpoint/2010/main" val="2162445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65200" eaLnBrk="1" hangingPunct="1">
              <a:spcBef>
                <a:spcPct val="0"/>
              </a:spcBef>
            </a:pPr>
            <a:r>
              <a:rPr lang="en-US" altLang="en-US" smtClean="0">
                <a:latin typeface="Times New Roman" charset="0"/>
              </a:rPr>
              <a:t>Does the contractor need to secure (or call it unsecure) compressed gases overhead like shown in the photo? No, the mishandling of the gases could have a catastrophic outcome.  </a:t>
            </a:r>
          </a:p>
          <a:p>
            <a:pPr defTabSz="965200"/>
            <a:endParaRPr lang="en-US" altLang="en-US" smtClean="0">
              <a:latin typeface="Times New Roman" charset="0"/>
            </a:endParaRPr>
          </a:p>
        </p:txBody>
      </p:sp>
      <p:sp>
        <p:nvSpPr>
          <p:cNvPr id="10342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a:solidFill>
                  <a:schemeClr val="tx1"/>
                </a:solidFill>
                <a:latin typeface="Arial" charset="0"/>
              </a:defRPr>
            </a:lvl1pPr>
            <a:lvl2pPr marL="742950" indent="-285750" defTabSz="966788">
              <a:defRPr>
                <a:solidFill>
                  <a:schemeClr val="tx1"/>
                </a:solidFill>
                <a:latin typeface="Arial" charset="0"/>
              </a:defRPr>
            </a:lvl2pPr>
            <a:lvl3pPr marL="1143000" indent="-228600" defTabSz="966788">
              <a:defRPr>
                <a:solidFill>
                  <a:schemeClr val="tx1"/>
                </a:solidFill>
                <a:latin typeface="Arial" charset="0"/>
              </a:defRPr>
            </a:lvl3pPr>
            <a:lvl4pPr marL="1600200" indent="-228600" defTabSz="966788">
              <a:defRPr>
                <a:solidFill>
                  <a:schemeClr val="tx1"/>
                </a:solidFill>
                <a:latin typeface="Arial" charset="0"/>
              </a:defRPr>
            </a:lvl4pPr>
            <a:lvl5pPr marL="2057400" indent="-228600" defTabSz="966788">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fld id="{8DE3DC61-CEBD-4BD0-9345-0ED1BAEB7C9D}" type="slidenum">
              <a:rPr lang="en-US" altLang="en-US" smtClean="0">
                <a:latin typeface="Times New Roman" charset="0"/>
              </a:rPr>
              <a:pPr/>
              <a:t>68</a:t>
            </a:fld>
            <a:endParaRPr lang="en-US" altLang="en-US" smtClean="0">
              <a:latin typeface="Times New Roman" charset="0"/>
            </a:endParaRPr>
          </a:p>
        </p:txBody>
      </p:sp>
    </p:spTree>
    <p:extLst>
      <p:ext uri="{BB962C8B-B14F-4D97-AF65-F5344CB8AC3E}">
        <p14:creationId xmlns:p14="http://schemas.microsoft.com/office/powerpoint/2010/main" val="507664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smtClean="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z="2400" smtClean="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z="2400" smtClean="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z="2400" smtClean="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z="2400" smtClean="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z="2400" smtClean="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z="2400" smtClean="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z="2400" smtClean="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z="2400" smtClean="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z="2400" smtClean="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z="2400" smtClean="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z="2400" smtClean="0">
                  <a:latin typeface="Times New Roman" pitchFamily="18" charset="0"/>
                </a:endParaRPr>
              </a:p>
            </p:txBody>
          </p:sp>
        </p:grpSp>
      </p:grpSp>
      <p:sp>
        <p:nvSpPr>
          <p:cNvPr id="219155"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pPr lvl="0"/>
            <a:r>
              <a:rPr lang="en-US" noProof="0" smtClean="0"/>
              <a:t>Click to edit Master title style</a:t>
            </a:r>
          </a:p>
        </p:txBody>
      </p:sp>
      <p:sp>
        <p:nvSpPr>
          <p:cNvPr id="219156"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pPr lvl="0"/>
            <a:r>
              <a:rPr lang="en-US" noProof="0" smtClean="0"/>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p>
        </p:txBody>
      </p:sp>
      <p:sp>
        <p:nvSpPr>
          <p:cNvPr id="19" name="Rectangle 17"/>
          <p:cNvSpPr>
            <a:spLocks noGrp="1" noChangeArrowheads="1"/>
          </p:cNvSpPr>
          <p:nvPr>
            <p:ph type="ftr" sz="quarter" idx="11"/>
          </p:nvPr>
        </p:nvSpPr>
        <p:spPr/>
        <p:txBody>
          <a:bodyPr/>
          <a:lstStyle>
            <a:lvl1pPr>
              <a:defRPr/>
            </a:lvl1pPr>
          </a:lstStyle>
          <a:p>
            <a:pPr>
              <a:defRPr/>
            </a:pPr>
            <a:endParaRPr lang="en-US"/>
          </a:p>
        </p:txBody>
      </p:sp>
      <p:sp>
        <p:nvSpPr>
          <p:cNvPr id="20" name="Rectangle 18"/>
          <p:cNvSpPr>
            <a:spLocks noGrp="1" noChangeArrowheads="1"/>
          </p:cNvSpPr>
          <p:nvPr>
            <p:ph type="sldNum" sz="quarter" idx="12"/>
          </p:nvPr>
        </p:nvSpPr>
        <p:spPr/>
        <p:txBody>
          <a:bodyPr/>
          <a:lstStyle>
            <a:lvl1pPr>
              <a:defRPr/>
            </a:lvl1pPr>
          </a:lstStyle>
          <a:p>
            <a:pPr>
              <a:defRPr/>
            </a:pPr>
            <a:fld id="{EA171EB2-E65C-41C1-9C87-2EB2E3EEEE5C}" type="slidenum">
              <a:rPr lang="en-US" altLang="en-US"/>
              <a:pPr>
                <a:defRPr/>
              </a:pPr>
              <a:t>‹#›</a:t>
            </a:fld>
            <a:endParaRPr lang="en-US" altLang="en-US"/>
          </a:p>
        </p:txBody>
      </p:sp>
    </p:spTree>
    <p:extLst>
      <p:ext uri="{BB962C8B-B14F-4D97-AF65-F5344CB8AC3E}">
        <p14:creationId xmlns:p14="http://schemas.microsoft.com/office/powerpoint/2010/main" val="882391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3A01343A-23F1-463E-938A-75C49C27DACC}" type="slidenum">
              <a:rPr lang="en-US" altLang="en-US"/>
              <a:pPr>
                <a:defRPr/>
              </a:pPr>
              <a:t>‹#›</a:t>
            </a:fld>
            <a:endParaRPr lang="en-US" alt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7945560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C9F164B6-6E2B-42C4-9EC7-DC3BD4001F81}" type="slidenum">
              <a:rPr lang="en-US" altLang="en-US"/>
              <a:pPr>
                <a:defRPr/>
              </a:pPr>
              <a:t>‹#›</a:t>
            </a:fld>
            <a:endParaRPr lang="en-US" alt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7181960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2296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E22FF921-3681-4CCF-991A-E65B83EAB210}" type="slidenum">
              <a:rPr lang="en-US" altLang="en-US"/>
              <a:pPr>
                <a:defRPr/>
              </a:pPr>
              <a:t>‹#›</a:t>
            </a:fld>
            <a:endParaRPr lang="en-US" altLang="en-US"/>
          </a:p>
        </p:txBody>
      </p:sp>
      <p:sp>
        <p:nvSpPr>
          <p:cNvPr id="5"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254298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989458D3-1EC0-4578-B49E-4B457EA38821}" type="slidenum">
              <a:rPr lang="en-US" altLang="en-US"/>
              <a:pPr>
                <a:defRPr/>
              </a:pPr>
              <a:t>‹#›</a:t>
            </a:fld>
            <a:endParaRPr lang="en-US" alt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8735781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ftr" sz="quarter" idx="10"/>
          </p:nvPr>
        </p:nvSpPr>
        <p:spPr>
          <a:ln/>
        </p:spPr>
        <p:txBody>
          <a:bodyPr/>
          <a:lstStyle>
            <a:lvl1pPr>
              <a:defRPr/>
            </a:lvl1pPr>
          </a:lstStyle>
          <a:p>
            <a:pPr>
              <a:defRPr/>
            </a:pPr>
            <a:endParaRPr lang="en-US"/>
          </a:p>
        </p:txBody>
      </p:sp>
      <p:sp>
        <p:nvSpPr>
          <p:cNvPr id="7" name="Rectangle 3"/>
          <p:cNvSpPr>
            <a:spLocks noGrp="1" noChangeArrowheads="1"/>
          </p:cNvSpPr>
          <p:nvPr>
            <p:ph type="sldNum" sz="quarter" idx="11"/>
          </p:nvPr>
        </p:nvSpPr>
        <p:spPr>
          <a:ln/>
        </p:spPr>
        <p:txBody>
          <a:bodyPr/>
          <a:lstStyle>
            <a:lvl1pPr>
              <a:defRPr/>
            </a:lvl1pPr>
          </a:lstStyle>
          <a:p>
            <a:pPr>
              <a:defRPr/>
            </a:pPr>
            <a:fld id="{12C267AF-C80C-46E7-B83B-657439A45A59}" type="slidenum">
              <a:rPr lang="en-US" altLang="en-US"/>
              <a:pPr>
                <a:defRPr/>
              </a:pPr>
              <a:t>‹#›</a:t>
            </a:fld>
            <a:endParaRPr lang="en-US" altLang="en-US"/>
          </a:p>
        </p:txBody>
      </p:sp>
      <p:sp>
        <p:nvSpPr>
          <p:cNvPr id="8"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954583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981200"/>
            <a:ext cx="8229600" cy="3886200"/>
          </a:xfrm>
        </p:spPr>
        <p:txBody>
          <a:bodyPr/>
          <a:lstStyle/>
          <a:p>
            <a:pPr lvl="0"/>
            <a:endParaRPr lang="en-US" noProof="0" dirty="0" smtClean="0"/>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E43BF169-C95D-45E3-861D-84299D4F289E}" type="slidenum">
              <a:rPr lang="en-US" altLang="en-US"/>
              <a:pPr>
                <a:defRPr/>
              </a:pPr>
              <a:t>‹#›</a:t>
            </a:fld>
            <a:endParaRPr lang="en-US" alt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054693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B19C2E65-8DAF-4DA4-B3BF-C192C571C5A8}" type="slidenum">
              <a:rPr lang="en-US" altLang="en-US"/>
              <a:pPr>
                <a:defRPr/>
              </a:pPr>
              <a:t>‹#›</a:t>
            </a:fld>
            <a:endParaRPr lang="en-US" alt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721917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67D753C1-B145-4150-BCF0-D216FCDB415B}" type="slidenum">
              <a:rPr lang="en-US" altLang="en-US"/>
              <a:pPr>
                <a:defRPr/>
              </a:pPr>
              <a:t>‹#›</a:t>
            </a:fld>
            <a:endParaRPr lang="en-US" altLang="en-US"/>
          </a:p>
        </p:txBody>
      </p:sp>
      <p:sp>
        <p:nvSpPr>
          <p:cNvPr id="9"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6883538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ftr" sz="quarter" idx="10"/>
          </p:nvPr>
        </p:nvSpPr>
        <p:spPr>
          <a:ln/>
        </p:spPr>
        <p:txBody>
          <a:bodyPr/>
          <a:lstStyle>
            <a:lvl1pPr>
              <a:defRPr/>
            </a:lvl1pPr>
          </a:lstStyle>
          <a:p>
            <a:pPr>
              <a:defRPr/>
            </a:pPr>
            <a:endParaRPr lang="en-US"/>
          </a:p>
        </p:txBody>
      </p:sp>
      <p:sp>
        <p:nvSpPr>
          <p:cNvPr id="7" name="Rectangle 3"/>
          <p:cNvSpPr>
            <a:spLocks noGrp="1" noChangeArrowheads="1"/>
          </p:cNvSpPr>
          <p:nvPr>
            <p:ph type="sldNum" sz="quarter" idx="11"/>
          </p:nvPr>
        </p:nvSpPr>
        <p:spPr>
          <a:ln/>
        </p:spPr>
        <p:txBody>
          <a:bodyPr/>
          <a:lstStyle>
            <a:lvl1pPr>
              <a:defRPr/>
            </a:lvl1pPr>
          </a:lstStyle>
          <a:p>
            <a:pPr>
              <a:defRPr/>
            </a:pPr>
            <a:fld id="{8C87DA27-625B-4A44-A773-AC458FBBCA0B}" type="slidenum">
              <a:rPr lang="en-US" altLang="en-US"/>
              <a:pPr>
                <a:defRPr/>
              </a:pPr>
              <a:t>‹#›</a:t>
            </a:fld>
            <a:endParaRPr lang="en-US" altLang="en-US"/>
          </a:p>
        </p:txBody>
      </p:sp>
      <p:sp>
        <p:nvSpPr>
          <p:cNvPr id="8"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8707764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70104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676400" y="1981200"/>
            <a:ext cx="3429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5257800" y="1981200"/>
            <a:ext cx="3429000" cy="4114800"/>
          </a:xfrm>
        </p:spPr>
        <p:txBody>
          <a:bodyPr/>
          <a:lstStyle/>
          <a:p>
            <a:pPr lvl="0"/>
            <a:endParaRPr lang="en-US" noProof="0" smtClean="0"/>
          </a:p>
        </p:txBody>
      </p:sp>
      <p:sp>
        <p:nvSpPr>
          <p:cNvPr id="5" name="Rectangle 4"/>
          <p:cNvSpPr>
            <a:spLocks noGrp="1" noChangeArrowheads="1"/>
          </p:cNvSpPr>
          <p:nvPr>
            <p:ph type="dt" sz="half" idx="10"/>
          </p:nvPr>
        </p:nvSpPr>
        <p:spPr/>
        <p:txBody>
          <a:bodyPr/>
          <a:lstStyle>
            <a:lvl1pPr>
              <a:defRPr/>
            </a:lvl1pPr>
          </a:lstStyle>
          <a:p>
            <a:pPr>
              <a:defRPr/>
            </a:pPr>
            <a:r>
              <a:rPr lang="en-US"/>
              <a:t>AGC of America</a:t>
            </a:r>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6580BA06-5CD4-4CC1-8AE0-4E0D501F63F1}" type="slidenum">
              <a:rPr lang="en-US" altLang="en-US"/>
              <a:pPr>
                <a:defRPr/>
              </a:pPr>
              <a:t>‹#›</a:t>
            </a:fld>
            <a:endParaRPr lang="en-US" altLang="en-US"/>
          </a:p>
        </p:txBody>
      </p:sp>
    </p:spTree>
    <p:extLst>
      <p:ext uri="{BB962C8B-B14F-4D97-AF65-F5344CB8AC3E}">
        <p14:creationId xmlns:p14="http://schemas.microsoft.com/office/powerpoint/2010/main" val="1721581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A9F86120-6E84-4C01-841E-B5C67AFEC952}" type="slidenum">
              <a:rPr lang="en-US" altLang="en-US"/>
              <a:pPr>
                <a:defRPr/>
              </a:pPr>
              <a:t>‹#›</a:t>
            </a:fld>
            <a:endParaRPr lang="en-US" alt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7512779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3F48784A-4F5E-41A9-B477-6972C74AE165}" type="slidenum">
              <a:rPr lang="en-US" altLang="en-US"/>
              <a:pPr>
                <a:defRPr/>
              </a:pPr>
              <a:t>‹#›</a:t>
            </a:fld>
            <a:endParaRPr lang="en-US" alt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5313799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85A16E0D-E090-4D4B-AD7E-F27997D669B9}" type="slidenum">
              <a:rPr lang="en-US" altLang="en-US"/>
              <a:pPr>
                <a:defRPr/>
              </a:pPr>
              <a:t>‹#›</a:t>
            </a:fld>
            <a:endParaRPr lang="en-US" alt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508371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21B668A5-6337-408B-98FF-86C6BF56C865}" type="slidenum">
              <a:rPr lang="en-US" altLang="en-US"/>
              <a:pPr>
                <a:defRPr/>
              </a:pPr>
              <a:t>‹#›</a:t>
            </a:fld>
            <a:endParaRPr lang="en-US" altLang="en-US"/>
          </a:p>
        </p:txBody>
      </p:sp>
      <p:sp>
        <p:nvSpPr>
          <p:cNvPr id="9"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57020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288330C4-62D7-4AC5-AEE7-0409E04A250B}" type="slidenum">
              <a:rPr lang="en-US" altLang="en-US"/>
              <a:pPr>
                <a:defRPr/>
              </a:pPr>
              <a:t>‹#›</a:t>
            </a:fld>
            <a:endParaRPr lang="en-US" altLang="en-US"/>
          </a:p>
        </p:txBody>
      </p:sp>
      <p:sp>
        <p:nvSpPr>
          <p:cNvPr id="5"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275322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D37E3EDD-EE4F-4A26-929F-511AB2620069}" type="slidenum">
              <a:rPr lang="en-US" altLang="en-US"/>
              <a:pPr>
                <a:defRPr/>
              </a:pPr>
              <a:t>‹#›</a:t>
            </a:fld>
            <a:endParaRPr lang="en-US" altLang="en-US"/>
          </a:p>
        </p:txBody>
      </p:sp>
      <p:sp>
        <p:nvSpPr>
          <p:cNvPr id="4"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550644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CAF4BE21-41B4-4E11-B11B-B5EF28FB1CE5}" type="slidenum">
              <a:rPr lang="en-US" altLang="en-US"/>
              <a:pPr>
                <a:defRPr/>
              </a:pPr>
              <a:t>‹#›</a:t>
            </a:fld>
            <a:endParaRPr lang="en-US" alt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198090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4586BDAD-0AC2-43FE-B644-83BFC063DEC2}" type="slidenum">
              <a:rPr lang="en-US" altLang="en-US"/>
              <a:pPr>
                <a:defRPr/>
              </a:pPr>
              <a:t>‹#›</a:t>
            </a:fld>
            <a:endParaRPr lang="en-US" alt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847004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8114" name="Rectangle 2"/>
          <p:cNvSpPr>
            <a:spLocks noGrp="1" noChangeArrowheads="1"/>
          </p:cNvSpPr>
          <p:nvPr>
            <p:ph type="ftr" sz="quarter" idx="3"/>
          </p:nvPr>
        </p:nvSpPr>
        <p:spPr bwMode="auto">
          <a:xfrm>
            <a:off x="3124200" y="6248400"/>
            <a:ext cx="2895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endParaRPr lang="en-US"/>
          </a:p>
        </p:txBody>
      </p:sp>
      <p:sp>
        <p:nvSpPr>
          <p:cNvPr id="218115" name="Rectangle 3"/>
          <p:cNvSpPr>
            <a:spLocks noGrp="1" noChangeArrowheads="1"/>
          </p:cNvSpPr>
          <p:nvPr>
            <p:ph type="sldNum" sz="quarter" idx="4"/>
          </p:nvPr>
        </p:nvSpPr>
        <p:spPr bwMode="auto">
          <a:xfrm>
            <a:off x="6553200" y="6248400"/>
            <a:ext cx="2133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pPr>
              <a:defRPr/>
            </a:pPr>
            <a:fld id="{211180CC-F502-40FC-A2A6-AC132087C434}" type="slidenum">
              <a:rPr lang="en-US" altLang="en-US"/>
              <a:pPr>
                <a:defRPr/>
              </a:pPr>
              <a:t>‹#›</a:t>
            </a:fld>
            <a:endParaRPr lang="en-US" altLang="en-US"/>
          </a:p>
        </p:txBody>
      </p:sp>
      <p:grpSp>
        <p:nvGrpSpPr>
          <p:cNvPr id="7172"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smtClean="0">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z="2400" smtClean="0">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chemeClr val="hlink"/>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chemeClr val="hlink"/>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chemeClr val="accent2"/>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chemeClr val="hlink"/>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z="2400" smtClean="0">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chemeClr val="accent2"/>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smtClean="0">
                <a:solidFill>
                  <a:schemeClr val="accent2"/>
                </a:solidFill>
              </a:endParaRPr>
            </a:p>
          </p:txBody>
        </p:sp>
      </p:grpSp>
      <p:sp>
        <p:nvSpPr>
          <p:cNvPr id="7173"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7174"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18128" name="Rectangle 16"/>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4412" r:id="rId1"/>
    <p:sldLayoutId id="2147484395" r:id="rId2"/>
    <p:sldLayoutId id="2147484396" r:id="rId3"/>
    <p:sldLayoutId id="2147484397" r:id="rId4"/>
    <p:sldLayoutId id="2147484398" r:id="rId5"/>
    <p:sldLayoutId id="2147484399" r:id="rId6"/>
    <p:sldLayoutId id="2147484400" r:id="rId7"/>
    <p:sldLayoutId id="2147484401" r:id="rId8"/>
    <p:sldLayoutId id="2147484402" r:id="rId9"/>
    <p:sldLayoutId id="2147484403" r:id="rId10"/>
    <p:sldLayoutId id="2147484404" r:id="rId11"/>
    <p:sldLayoutId id="2147484405" r:id="rId12"/>
    <p:sldLayoutId id="2147484406" r:id="rId13"/>
    <p:sldLayoutId id="2147484407" r:id="rId14"/>
    <p:sldLayoutId id="2147484408" r:id="rId15"/>
    <p:sldLayoutId id="2147484409" r:id="rId16"/>
    <p:sldLayoutId id="2147484410" r:id="rId17"/>
    <p:sldLayoutId id="2147484411" r:id="rId18"/>
    <p:sldLayoutId id="2147484413" r:id="rId19"/>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wmf"/><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image" Target="../media/image29.png"/><Relationship Id="rId4" Type="http://schemas.openxmlformats.org/officeDocument/2006/relationships/oleObject" Target="../embeddings/oleObject3.bin"/></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2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39.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40.png"/><Relationship Id="rId4" Type="http://schemas.openxmlformats.org/officeDocument/2006/relationships/oleObject" Target="../embeddings/oleObject4.bin"/></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7.xml"/><Relationship Id="rId4" Type="http://schemas.openxmlformats.org/officeDocument/2006/relationships/image" Target="../media/image50.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embeddings/oleObject2.bin"/></Relationships>
</file>

<file path=ppt/slides/_rels/slide4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52.png"/><Relationship Id="rId4" Type="http://schemas.openxmlformats.org/officeDocument/2006/relationships/oleObject" Target="../embeddings/oleObject5.bin"/></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69.jpeg"/><Relationship Id="rId4" Type="http://schemas.openxmlformats.org/officeDocument/2006/relationships/hyperlink" Target="http://www.google.com/url?sa=i&amp;rct=j&amp;q=&amp;esrc=s&amp;source=images&amp;cd=&amp;cad=rja&amp;docid=gtQroWWcgpRPfM&amp;tbnid=QulgpMHcnqd8NM:&amp;ved=0CAUQjRw&amp;url=http://redrundrain.wordpress.com/2012/10/02/ryan-red-run-bridge-early-october-2012/&amp;ei=6oC8UqvgJdKG2wXL34GYBw&amp;bvm=bv.58187178,d.b2I&amp;psig=AFQjCNFnWmmZkb0IyR9ldbbf8c7OuiSY1w&amp;ust=1388171875831129" TargetMode="External"/></Relationships>
</file>

<file path=ppt/slides/_rels/slide69.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9.xml"/></Relationships>
</file>

<file path=ppt/slides/_rels/slide70.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17.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7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79.wmf"/></Relationships>
</file>

<file path=ppt/slides/_rels/slide7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87.png"/></Relationships>
</file>

<file path=ppt/slides/_rels/slide8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ctrTitle"/>
          </p:nvPr>
        </p:nvSpPr>
        <p:spPr/>
        <p:txBody>
          <a:bodyPr/>
          <a:lstStyle/>
          <a:p>
            <a:r>
              <a:rPr lang="en-US" altLang="en-US" smtClean="0"/>
              <a:t>Susan Harwood Work Zone Safety</a:t>
            </a:r>
          </a:p>
        </p:txBody>
      </p:sp>
      <p:sp>
        <p:nvSpPr>
          <p:cNvPr id="1028" name="Subtitle 2"/>
          <p:cNvSpPr>
            <a:spLocks noGrp="1"/>
          </p:cNvSpPr>
          <p:nvPr>
            <p:ph type="subTitle" idx="1"/>
          </p:nvPr>
        </p:nvSpPr>
        <p:spPr>
          <a:xfrm>
            <a:off x="2971800" y="4495800"/>
            <a:ext cx="4876800" cy="1447800"/>
          </a:xfrm>
        </p:spPr>
        <p:txBody>
          <a:bodyPr/>
          <a:lstStyle/>
          <a:p>
            <a:r>
              <a:rPr lang="en-US" altLang="en-US" b="1" smtClean="0"/>
              <a:t>Crane Management</a:t>
            </a:r>
          </a:p>
          <a:p>
            <a:r>
              <a:rPr lang="en-US" altLang="en-US" b="1" smtClean="0"/>
              <a:t>Module 4 </a:t>
            </a:r>
          </a:p>
        </p:txBody>
      </p:sp>
      <p:sp>
        <p:nvSpPr>
          <p:cNvPr id="1029" name="Footer Placeholder 3"/>
          <p:cNvSpPr>
            <a:spLocks noGrp="1"/>
          </p:cNvSpPr>
          <p:nvPr>
            <p:ph type="ftr"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mtClean="0">
                <a:solidFill>
                  <a:srgbClr val="000000"/>
                </a:solidFill>
              </a:rPr>
              <a:t>AGC of America</a:t>
            </a:r>
          </a:p>
        </p:txBody>
      </p:sp>
      <p:graphicFrame>
        <p:nvGraphicFramePr>
          <p:cNvPr id="1026" name="Object 5">
            <a:hlinkClick r:id="" action="ppaction://ole?verb=0"/>
          </p:cNvPr>
          <p:cNvGraphicFramePr>
            <a:graphicFrameLocks/>
          </p:cNvGraphicFramePr>
          <p:nvPr/>
        </p:nvGraphicFramePr>
        <p:xfrm>
          <a:off x="7620000" y="4343400"/>
          <a:ext cx="1295400" cy="2362200"/>
        </p:xfrm>
        <a:graphic>
          <a:graphicData uri="http://schemas.openxmlformats.org/presentationml/2006/ole">
            <mc:AlternateContent xmlns:mc="http://schemas.openxmlformats.org/markup-compatibility/2006">
              <mc:Choice xmlns:v="urn:schemas-microsoft-com:vml" Requires="v">
                <p:oleObj spid="_x0000_s1038" name="Photo Editor Photo" r:id="rId3" imgW="3495675" imgH="4914900" progId="">
                  <p:embed/>
                </p:oleObj>
              </mc:Choice>
              <mc:Fallback>
                <p:oleObj name="Photo Editor Photo" r:id="rId3" imgW="3495675" imgH="4914900" progId="">
                  <p:embed/>
                  <p:pic>
                    <p:nvPicPr>
                      <p:cNvPr id="0" name="Object 5"/>
                      <p:cNvPicPr>
                        <a:picLocks noChangeArrowheads="1"/>
                      </p:cNvPicPr>
                      <p:nvPr/>
                    </p:nvPicPr>
                    <p:blipFill>
                      <a:blip r:embed="rId4">
                        <a:extLst>
                          <a:ext uri="{28A0092B-C50C-407E-A947-70E740481C1C}">
                            <a14:useLocalDpi xmlns:a14="http://schemas.microsoft.com/office/drawing/2010/main" val="0"/>
                          </a:ext>
                        </a:extLst>
                      </a:blip>
                      <a:srcRect l="10899" r="8447"/>
                      <a:stretch>
                        <a:fillRect/>
                      </a:stretch>
                    </p:blipFill>
                    <p:spPr bwMode="auto">
                      <a:xfrm>
                        <a:off x="7620000" y="4343400"/>
                        <a:ext cx="1295400" cy="2362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71500" y="495300"/>
            <a:ext cx="5676900" cy="1295400"/>
          </a:xfrm>
        </p:spPr>
        <p:txBody>
          <a:bodyPr/>
          <a:lstStyle/>
          <a:p>
            <a:r>
              <a:rPr lang="en-US" altLang="en-US" b="1" smtClean="0"/>
              <a:t>Causes of Fatalities </a:t>
            </a:r>
            <a:br>
              <a:rPr lang="en-US" altLang="en-US" b="1" smtClean="0"/>
            </a:br>
            <a:r>
              <a:rPr lang="en-US" altLang="en-US" i="1" smtClean="0"/>
              <a:t>Caught-in-Between</a:t>
            </a:r>
          </a:p>
        </p:txBody>
      </p:sp>
      <p:sp>
        <p:nvSpPr>
          <p:cNvPr id="17411" name="Rectangle 3"/>
          <p:cNvSpPr>
            <a:spLocks noGrp="1" noChangeArrowheads="1"/>
          </p:cNvSpPr>
          <p:nvPr>
            <p:ph type="body" sz="half" idx="1"/>
          </p:nvPr>
        </p:nvSpPr>
        <p:spPr>
          <a:xfrm>
            <a:off x="4625975" y="4989513"/>
            <a:ext cx="3984625" cy="950912"/>
          </a:xfrm>
        </p:spPr>
        <p:txBody>
          <a:bodyPr/>
          <a:lstStyle/>
          <a:p>
            <a:pPr algn="ctr">
              <a:lnSpc>
                <a:spcPct val="75000"/>
              </a:lnSpc>
              <a:buFont typeface="Wingdings" pitchFamily="2" charset="2"/>
              <a:buNone/>
            </a:pPr>
            <a:r>
              <a:rPr lang="en-US" altLang="en-US" sz="2400" b="1" smtClean="0"/>
              <a:t>Caught between crane and carriage or object</a:t>
            </a:r>
          </a:p>
          <a:p>
            <a:pPr>
              <a:lnSpc>
                <a:spcPct val="75000"/>
              </a:lnSpc>
            </a:pPr>
            <a:endParaRPr lang="en-US" altLang="en-US" sz="2800" smtClean="0"/>
          </a:p>
        </p:txBody>
      </p:sp>
      <p:pic>
        <p:nvPicPr>
          <p:cNvPr id="17412" name="Picture 4" descr="fallboom300"/>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44308" t="18884" b="-4919"/>
          <a:stretch>
            <a:fillRect/>
          </a:stretch>
        </p:blipFill>
        <p:spPr>
          <a:xfrm>
            <a:off x="990600" y="1952625"/>
            <a:ext cx="2971800" cy="3152775"/>
          </a:xfrm>
        </p:spPr>
      </p:pic>
      <p:pic>
        <p:nvPicPr>
          <p:cNvPr id="17413" name="Picture 5" descr="crane track barricade"/>
          <p:cNvPicPr>
            <a:picLocks noChangeAspect="1" noChangeArrowheads="1"/>
          </p:cNvPicPr>
          <p:nvPr/>
        </p:nvPicPr>
        <p:blipFill>
          <a:blip r:embed="rId3">
            <a:extLst>
              <a:ext uri="{28A0092B-C50C-407E-A947-70E740481C1C}">
                <a14:useLocalDpi xmlns:a14="http://schemas.microsoft.com/office/drawing/2010/main" val="0"/>
              </a:ext>
            </a:extLst>
          </a:blip>
          <a:srcRect b="11195"/>
          <a:stretch>
            <a:fillRect/>
          </a:stretch>
        </p:blipFill>
        <p:spPr bwMode="auto">
          <a:xfrm>
            <a:off x="5041900" y="1905000"/>
            <a:ext cx="3054350" cy="290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Text Box 6"/>
          <p:cNvSpPr txBox="1">
            <a:spLocks noChangeArrowheads="1"/>
          </p:cNvSpPr>
          <p:nvPr/>
        </p:nvSpPr>
        <p:spPr bwMode="auto">
          <a:xfrm>
            <a:off x="457200" y="4989513"/>
            <a:ext cx="426720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85000"/>
              </a:lnSpc>
              <a:spcBef>
                <a:spcPct val="20000"/>
              </a:spcBef>
              <a:spcAft>
                <a:spcPct val="55000"/>
              </a:spcAft>
              <a:buClr>
                <a:schemeClr val="folHlink"/>
              </a:buClr>
              <a:buSzPct val="60000"/>
              <a:buFont typeface="Wingdings" pitchFamily="2" charset="2"/>
              <a:buNone/>
            </a:pPr>
            <a:r>
              <a:rPr lang="en-US" altLang="en-US" sz="2400" b="1"/>
              <a:t>Caught under the boom during dismantling</a:t>
            </a:r>
            <a:endParaRPr lang="en-US" altLang="en-US" sz="2400"/>
          </a:p>
        </p:txBody>
      </p:sp>
      <p:sp>
        <p:nvSpPr>
          <p:cNvPr id="17415" name="Line 7"/>
          <p:cNvSpPr>
            <a:spLocks noChangeShapeType="1"/>
          </p:cNvSpPr>
          <p:nvPr/>
        </p:nvSpPr>
        <p:spPr bwMode="auto">
          <a:xfrm flipV="1">
            <a:off x="5410200" y="4191000"/>
            <a:ext cx="990600" cy="381000"/>
          </a:xfrm>
          <a:prstGeom prst="line">
            <a:avLst/>
          </a:prstGeom>
          <a:noFill/>
          <a:ln w="76200">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7416" name="Text Box 8"/>
          <p:cNvSpPr txBox="1">
            <a:spLocks noChangeArrowheads="1"/>
          </p:cNvSpPr>
          <p:nvPr/>
        </p:nvSpPr>
        <p:spPr bwMode="auto">
          <a:xfrm>
            <a:off x="6248400" y="762000"/>
            <a:ext cx="2057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sz="4400" b="1"/>
              <a:t>5%</a:t>
            </a:r>
          </a:p>
        </p:txBody>
      </p:sp>
      <p:sp>
        <p:nvSpPr>
          <p:cNvPr id="10" name="AutoShape 7"/>
          <p:cNvSpPr>
            <a:spLocks noChangeArrowheads="1"/>
          </p:cNvSpPr>
          <p:nvPr/>
        </p:nvSpPr>
        <p:spPr bwMode="auto">
          <a:xfrm>
            <a:off x="3810000" y="32766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7418" name="Footer Placeholder 1"/>
          <p:cNvSpPr>
            <a:spLocks noGrp="1"/>
          </p:cNvSpPr>
          <p:nvPr>
            <p:ph type="ftr"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endParaRPr lang="en-US" altLang="en-US" smtClean="0"/>
          </a:p>
        </p:txBody>
      </p:sp>
      <p:sp>
        <p:nvSpPr>
          <p:cNvPr id="17419" name="Slide Number Placeholder 2"/>
          <p:cNvSpPr>
            <a:spLocks noGrp="1"/>
          </p:cNvSpPr>
          <p:nvPr>
            <p:ph type="sldNum"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A00623EC-07E8-4190-B70F-65C3E281AF55}" type="slidenum">
              <a:rPr lang="en-US" altLang="en-US" smtClean="0"/>
              <a:pPr algn="ctr"/>
              <a:t>10</a:t>
            </a:fld>
            <a:endParaRPr lang="en-US" altLang="en-US" smtClean="0"/>
          </a:p>
        </p:txBody>
      </p:sp>
      <p:sp>
        <p:nvSpPr>
          <p:cNvPr id="17420" name="Rectangle 12"/>
          <p:cNvSpPr>
            <a:spLocks noChangeArrowheads="1"/>
          </p:cNvSpPr>
          <p:nvPr/>
        </p:nvSpPr>
        <p:spPr bwMode="auto">
          <a:xfrm>
            <a:off x="30163" y="6172200"/>
            <a:ext cx="7467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900" i="1">
                <a:latin typeface="Verdana" pitchFamily="34" charset="0"/>
              </a:rPr>
              <a:t>Source: U.S. Bureau of Labor Statistics Census of Fatal Occupational Injuries Research File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8"/>
          <p:cNvSpPr>
            <a:spLocks noGrp="1"/>
          </p:cNvSpPr>
          <p:nvPr>
            <p:ph type="title"/>
          </p:nvPr>
        </p:nvSpPr>
        <p:spPr/>
        <p:txBody>
          <a:bodyPr/>
          <a:lstStyle/>
          <a:p>
            <a:pPr eaLnBrk="1" hangingPunct="1"/>
            <a:r>
              <a:rPr lang="en-US" altLang="en-US" smtClean="0"/>
              <a:t>Operator Responsibilities</a:t>
            </a:r>
          </a:p>
        </p:txBody>
      </p:sp>
      <p:sp>
        <p:nvSpPr>
          <p:cNvPr id="18435" name="Content Placeholder 9"/>
          <p:cNvSpPr>
            <a:spLocks noGrp="1"/>
          </p:cNvSpPr>
          <p:nvPr>
            <p:ph idx="1"/>
          </p:nvPr>
        </p:nvSpPr>
        <p:spPr>
          <a:xfrm>
            <a:off x="152400" y="1828800"/>
            <a:ext cx="8763000" cy="4114800"/>
          </a:xfrm>
        </p:spPr>
        <p:txBody>
          <a:bodyPr/>
          <a:lstStyle/>
          <a:p>
            <a:pPr eaLnBrk="1" hangingPunct="1"/>
            <a:r>
              <a:rPr lang="en-US" altLang="en-US" sz="2800" smtClean="0"/>
              <a:t>The operator must understand the crane’s functions and limitations and operating characteristics.</a:t>
            </a:r>
          </a:p>
          <a:p>
            <a:pPr eaLnBrk="1" hangingPunct="1"/>
            <a:r>
              <a:rPr lang="en-US" altLang="en-US" sz="2800" smtClean="0"/>
              <a:t>Be familiar with the operating manual &amp; load chart.</a:t>
            </a:r>
          </a:p>
          <a:p>
            <a:pPr eaLnBrk="1" hangingPunct="1"/>
            <a:r>
              <a:rPr lang="en-US" altLang="en-US" sz="2800" smtClean="0"/>
              <a:t>Inspect and maintain the crane regularly.</a:t>
            </a:r>
          </a:p>
          <a:p>
            <a:pPr eaLnBrk="1" hangingPunct="1"/>
            <a:r>
              <a:rPr lang="en-US" altLang="en-US" sz="2800" smtClean="0"/>
              <a:t>Inform the Owner of any problems, needed maintenance or necessary repairs to the machine. </a:t>
            </a:r>
          </a:p>
        </p:txBody>
      </p:sp>
      <p:sp>
        <p:nvSpPr>
          <p:cNvPr id="18436" name="Date Placeholder 7"/>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18437" name="Slide Number Placeholder 6"/>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4537CB86-215B-47DE-A4F7-B124745E25B8}" type="slidenum">
              <a:rPr lang="en-US" altLang="en-US" smtClean="0">
                <a:solidFill>
                  <a:schemeClr val="tx2"/>
                </a:solidFill>
                <a:cs typeface="Arial" charset="0"/>
              </a:rPr>
              <a:pPr algn="l"/>
              <a:t>11</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8"/>
          <p:cNvSpPr>
            <a:spLocks noGrp="1"/>
          </p:cNvSpPr>
          <p:nvPr>
            <p:ph type="title"/>
          </p:nvPr>
        </p:nvSpPr>
        <p:spPr/>
        <p:txBody>
          <a:bodyPr/>
          <a:lstStyle/>
          <a:p>
            <a:pPr eaLnBrk="1" hangingPunct="1"/>
            <a:r>
              <a:rPr lang="en-US" altLang="en-US" smtClean="0"/>
              <a:t>Operator Responsibilities</a:t>
            </a:r>
          </a:p>
        </p:txBody>
      </p:sp>
      <p:sp>
        <p:nvSpPr>
          <p:cNvPr id="19459" name="Content Placeholder 9"/>
          <p:cNvSpPr>
            <a:spLocks noGrp="1"/>
          </p:cNvSpPr>
          <p:nvPr>
            <p:ph idx="1"/>
          </p:nvPr>
        </p:nvSpPr>
        <p:spPr>
          <a:xfrm>
            <a:off x="60325" y="1600200"/>
            <a:ext cx="9067800" cy="4114800"/>
          </a:xfrm>
        </p:spPr>
        <p:txBody>
          <a:bodyPr/>
          <a:lstStyle/>
          <a:p>
            <a:pPr eaLnBrk="1" hangingPunct="1"/>
            <a:r>
              <a:rPr lang="en-US" altLang="en-US" sz="2800" smtClean="0"/>
              <a:t>Supervise and train the oiler if applicable.</a:t>
            </a:r>
          </a:p>
          <a:p>
            <a:pPr eaLnBrk="1" hangingPunct="1"/>
            <a:r>
              <a:rPr lang="en-US" altLang="en-US" sz="2800" smtClean="0"/>
              <a:t>Being aware of any site conditions, ground, the presence of power lines, etc. </a:t>
            </a:r>
          </a:p>
          <a:p>
            <a:pPr eaLnBrk="1" hangingPunct="1"/>
            <a:r>
              <a:rPr lang="en-US" altLang="en-US" sz="2800" smtClean="0"/>
              <a:t>Check that the site is adequately prepared for the crane.</a:t>
            </a:r>
          </a:p>
          <a:p>
            <a:pPr eaLnBrk="1" hangingPunct="1"/>
            <a:r>
              <a:rPr lang="en-US" altLang="en-US" sz="2800" smtClean="0"/>
              <a:t>Review the planned operation with the supervision.</a:t>
            </a:r>
          </a:p>
          <a:p>
            <a:pPr eaLnBrk="1" hangingPunct="1"/>
            <a:r>
              <a:rPr lang="en-US" altLang="en-US" sz="2800" smtClean="0"/>
              <a:t>Find out the load and rigging weight and determine where the load is to be placed. </a:t>
            </a:r>
          </a:p>
        </p:txBody>
      </p:sp>
      <p:sp>
        <p:nvSpPr>
          <p:cNvPr id="19460" name="Date Placeholder 7"/>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19461" name="Slide Number Placeholder 6"/>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FCD25F8C-EA49-4CA1-B999-AB88B846B056}" type="slidenum">
              <a:rPr lang="en-US" altLang="en-US" smtClean="0">
                <a:solidFill>
                  <a:schemeClr val="tx2"/>
                </a:solidFill>
                <a:cs typeface="Arial" charset="0"/>
              </a:rPr>
              <a:pPr algn="l"/>
              <a:t>12</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8"/>
          <p:cNvSpPr>
            <a:spLocks noGrp="1"/>
          </p:cNvSpPr>
          <p:nvPr>
            <p:ph type="title"/>
          </p:nvPr>
        </p:nvSpPr>
        <p:spPr/>
        <p:txBody>
          <a:bodyPr/>
          <a:lstStyle/>
          <a:p>
            <a:pPr eaLnBrk="1" hangingPunct="1"/>
            <a:r>
              <a:rPr lang="en-US" altLang="en-US" smtClean="0"/>
              <a:t>Operator Responsibilities</a:t>
            </a:r>
          </a:p>
        </p:txBody>
      </p:sp>
      <p:sp>
        <p:nvSpPr>
          <p:cNvPr id="20483" name="Content Placeholder 9"/>
          <p:cNvSpPr>
            <a:spLocks noGrp="1"/>
          </p:cNvSpPr>
          <p:nvPr>
            <p:ph idx="1"/>
          </p:nvPr>
        </p:nvSpPr>
        <p:spPr>
          <a:xfrm>
            <a:off x="228600" y="1524000"/>
            <a:ext cx="8458200" cy="4114800"/>
          </a:xfrm>
        </p:spPr>
        <p:txBody>
          <a:bodyPr/>
          <a:lstStyle/>
          <a:p>
            <a:pPr eaLnBrk="1" hangingPunct="1"/>
            <a:r>
              <a:rPr lang="en-US" altLang="en-US" sz="2800" smtClean="0"/>
              <a:t>Maintain communication with signal persons.</a:t>
            </a:r>
          </a:p>
          <a:p>
            <a:pPr eaLnBrk="1" hangingPunct="1"/>
            <a:r>
              <a:rPr lang="en-US" altLang="en-US" sz="2800" smtClean="0"/>
              <a:t>Shut down and securing the machine properly when it is unattended.</a:t>
            </a:r>
          </a:p>
          <a:p>
            <a:pPr eaLnBrk="1" hangingPunct="1"/>
            <a:r>
              <a:rPr lang="en-US" altLang="en-US" sz="2800" smtClean="0"/>
              <a:t>Insure that the accessible areas within the swing radius of the rear of the rotating superstructure of the crane are sufficiently barricaded.</a:t>
            </a:r>
          </a:p>
          <a:p>
            <a:pPr eaLnBrk="1" hangingPunct="1"/>
            <a:endParaRPr lang="en-US" altLang="en-US" smtClean="0"/>
          </a:p>
        </p:txBody>
      </p:sp>
      <p:sp>
        <p:nvSpPr>
          <p:cNvPr id="20484" name="Date Placeholder 7"/>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20485" name="Slide Number Placeholder 6"/>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EDDB5FE3-0509-433D-9EC5-7F9C16A5BC12}" type="slidenum">
              <a:rPr lang="en-US" altLang="en-US" smtClean="0">
                <a:solidFill>
                  <a:schemeClr val="tx2"/>
                </a:solidFill>
                <a:cs typeface="Arial" charset="0"/>
              </a:rPr>
              <a:pPr algn="l"/>
              <a:t>13</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b="1" smtClean="0"/>
              <a:t>1926.1400 Scope</a:t>
            </a:r>
          </a:p>
        </p:txBody>
      </p:sp>
      <p:sp>
        <p:nvSpPr>
          <p:cNvPr id="13317" name="Rectangle 3"/>
          <p:cNvSpPr>
            <a:spLocks noGrp="1" noChangeArrowheads="1"/>
          </p:cNvSpPr>
          <p:nvPr>
            <p:ph type="body" sz="half" idx="1"/>
          </p:nvPr>
        </p:nvSpPr>
        <p:spPr>
          <a:xfrm>
            <a:off x="212725" y="1524000"/>
            <a:ext cx="8915400" cy="4648200"/>
          </a:xfrm>
        </p:spPr>
        <p:txBody>
          <a:bodyPr/>
          <a:lstStyle/>
          <a:p>
            <a:pPr eaLnBrk="1" hangingPunct="1">
              <a:defRPr/>
            </a:pPr>
            <a:r>
              <a:rPr lang="en-US" sz="2800" dirty="0" smtClean="0"/>
              <a:t>Applies to power-operated </a:t>
            </a:r>
          </a:p>
          <a:p>
            <a:pPr marL="0" indent="0" eaLnBrk="1" hangingPunct="1">
              <a:buFont typeface="Wingdings" pitchFamily="2" charset="2"/>
              <a:buNone/>
              <a:defRPr/>
            </a:pPr>
            <a:r>
              <a:rPr lang="en-US" sz="2800" dirty="0" smtClean="0"/>
              <a:t>   equipment used in construction </a:t>
            </a:r>
          </a:p>
          <a:p>
            <a:pPr marL="0" indent="0" eaLnBrk="1" hangingPunct="1">
              <a:buFont typeface="Wingdings" pitchFamily="2" charset="2"/>
              <a:buNone/>
              <a:defRPr/>
            </a:pPr>
            <a:r>
              <a:rPr lang="en-US" sz="2800" dirty="0"/>
              <a:t> </a:t>
            </a:r>
            <a:r>
              <a:rPr lang="en-US" sz="2800" dirty="0" smtClean="0"/>
              <a:t>  that can </a:t>
            </a:r>
            <a:r>
              <a:rPr lang="en-US" sz="2800" b="1" dirty="0" smtClean="0">
                <a:solidFill>
                  <a:srgbClr val="C00000"/>
                </a:solidFill>
              </a:rPr>
              <a:t>hoist, lower and horizontally  </a:t>
            </a:r>
          </a:p>
          <a:p>
            <a:pPr marL="0" indent="0" eaLnBrk="1" hangingPunct="1">
              <a:buFont typeface="Wingdings" pitchFamily="2" charset="2"/>
              <a:buNone/>
              <a:defRPr/>
            </a:pPr>
            <a:r>
              <a:rPr lang="en-US" sz="2800" b="1" dirty="0">
                <a:solidFill>
                  <a:srgbClr val="C00000"/>
                </a:solidFill>
              </a:rPr>
              <a:t> </a:t>
            </a:r>
            <a:r>
              <a:rPr lang="en-US" sz="2800" b="1" dirty="0" smtClean="0">
                <a:solidFill>
                  <a:srgbClr val="C00000"/>
                </a:solidFill>
              </a:rPr>
              <a:t>  move a suspended load over 2,000lbs.</a:t>
            </a:r>
            <a:r>
              <a:rPr lang="en-US" sz="2800" dirty="0" smtClean="0">
                <a:solidFill>
                  <a:srgbClr val="C00000"/>
                </a:solidFill>
              </a:rPr>
              <a:t> </a:t>
            </a:r>
          </a:p>
          <a:p>
            <a:pPr eaLnBrk="1" hangingPunct="1">
              <a:defRPr/>
            </a:pPr>
            <a:r>
              <a:rPr lang="en-US" sz="2800" dirty="0" smtClean="0"/>
              <a:t>Such equipment includes, but is not limited to: </a:t>
            </a:r>
          </a:p>
          <a:p>
            <a:pPr lvl="1" eaLnBrk="1" hangingPunct="1">
              <a:spcBef>
                <a:spcPct val="0"/>
              </a:spcBef>
              <a:defRPr/>
            </a:pPr>
            <a:r>
              <a:rPr lang="en-US" sz="2200" dirty="0" smtClean="0"/>
              <a:t>articulating cranes (such as knuckle-boom cranes); </a:t>
            </a:r>
          </a:p>
          <a:p>
            <a:pPr lvl="1" eaLnBrk="1" hangingPunct="1">
              <a:spcBef>
                <a:spcPct val="0"/>
              </a:spcBef>
              <a:defRPr/>
            </a:pPr>
            <a:r>
              <a:rPr lang="en-US" sz="2200" dirty="0" smtClean="0"/>
              <a:t>crawler cranes; </a:t>
            </a:r>
          </a:p>
          <a:p>
            <a:pPr lvl="1" eaLnBrk="1" hangingPunct="1">
              <a:spcBef>
                <a:spcPct val="0"/>
              </a:spcBef>
              <a:defRPr/>
            </a:pPr>
            <a:r>
              <a:rPr lang="en-US" sz="2200" dirty="0" smtClean="0"/>
              <a:t>floating cranes; </a:t>
            </a:r>
          </a:p>
          <a:p>
            <a:pPr lvl="1" eaLnBrk="1" hangingPunct="1">
              <a:spcBef>
                <a:spcPct val="0"/>
              </a:spcBef>
              <a:defRPr/>
            </a:pPr>
            <a:r>
              <a:rPr lang="en-US" sz="2200" dirty="0" smtClean="0"/>
              <a:t>cranes on barges; </a:t>
            </a:r>
          </a:p>
          <a:p>
            <a:pPr lvl="1" eaLnBrk="1" hangingPunct="1">
              <a:spcBef>
                <a:spcPct val="0"/>
              </a:spcBef>
              <a:defRPr/>
            </a:pPr>
            <a:r>
              <a:rPr lang="en-US" sz="2200" dirty="0" smtClean="0"/>
              <a:t>locomotive cranes; </a:t>
            </a:r>
          </a:p>
          <a:p>
            <a:pPr lvl="1" eaLnBrk="1" hangingPunct="1">
              <a:spcBef>
                <a:spcPct val="0"/>
              </a:spcBef>
              <a:defRPr/>
            </a:pPr>
            <a:r>
              <a:rPr lang="en-US" sz="2200" dirty="0" smtClean="0"/>
              <a:t>mobile cranes</a:t>
            </a:r>
          </a:p>
        </p:txBody>
      </p:sp>
      <p:pic>
        <p:nvPicPr>
          <p:cNvPr id="21508" name="Picture 4" descr="Cran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099175" y="30163"/>
            <a:ext cx="3044825" cy="2162175"/>
          </a:xfrm>
          <a:noFill/>
        </p:spPr>
      </p:pic>
      <p:sp>
        <p:nvSpPr>
          <p:cNvPr id="21509" name="Slide Number Placeholder 5"/>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64A26402-D63D-4BCA-9A8A-F840B290B3AA}" type="slidenum">
              <a:rPr lang="en-US" altLang="en-US" smtClean="0">
                <a:solidFill>
                  <a:schemeClr val="tx2"/>
                </a:solidFill>
                <a:cs typeface="Arial" charset="0"/>
              </a:rPr>
              <a:pPr algn="l"/>
              <a:t>14</a:t>
            </a:fld>
            <a:endParaRPr lang="en-US" altLang="en-US" smtClean="0">
              <a:solidFill>
                <a:schemeClr val="tx2"/>
              </a:solidFill>
              <a:cs typeface="Arial" charset="0"/>
            </a:endParaRPr>
          </a:p>
        </p:txBody>
      </p:sp>
      <p:sp>
        <p:nvSpPr>
          <p:cNvPr id="21510" name="Date Placeholder 6"/>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altLang="en-US" smtClean="0"/>
              <a:t>1926.1401 </a:t>
            </a:r>
            <a:br>
              <a:rPr lang="en-US" altLang="en-US" smtClean="0"/>
            </a:br>
            <a:r>
              <a:rPr lang="en-US" altLang="en-US" smtClean="0"/>
              <a:t>Controlling Entity</a:t>
            </a:r>
          </a:p>
        </p:txBody>
      </p:sp>
      <p:sp>
        <p:nvSpPr>
          <p:cNvPr id="22531" name="Rectangle 3"/>
          <p:cNvSpPr>
            <a:spLocks noGrp="1" noChangeArrowheads="1"/>
          </p:cNvSpPr>
          <p:nvPr>
            <p:ph idx="1"/>
          </p:nvPr>
        </p:nvSpPr>
        <p:spPr>
          <a:xfrm>
            <a:off x="304800" y="2063750"/>
            <a:ext cx="8305800" cy="4419600"/>
          </a:xfrm>
        </p:spPr>
        <p:txBody>
          <a:bodyPr/>
          <a:lstStyle/>
          <a:p>
            <a:pPr eaLnBrk="1" hangingPunct="1">
              <a:lnSpc>
                <a:spcPct val="90000"/>
              </a:lnSpc>
            </a:pPr>
            <a:r>
              <a:rPr lang="en-US" altLang="en-US" sz="2800" smtClean="0"/>
              <a:t>The “controlling entity” is defined as the entity who has overall responsibility for safety of the jobsite in relation to the crane and derricks in construction proposal. </a:t>
            </a:r>
          </a:p>
          <a:p>
            <a:pPr eaLnBrk="1" hangingPunct="1">
              <a:lnSpc>
                <a:spcPct val="90000"/>
              </a:lnSpc>
            </a:pPr>
            <a:r>
              <a:rPr lang="en-US" altLang="en-US" sz="2800" smtClean="0"/>
              <a:t>Controlling entity is defined as the prime contractor, general contractor, construction manager or any other legal entity which has the overall responsibility for the construction of the project—its planning, quality and completion.</a:t>
            </a:r>
          </a:p>
        </p:txBody>
      </p:sp>
      <p:sp>
        <p:nvSpPr>
          <p:cNvPr id="22532"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22533"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D4A3538A-1CF6-4CCF-B277-FE95573BEDD2}" type="slidenum">
              <a:rPr lang="en-US" altLang="en-US" smtClean="0">
                <a:solidFill>
                  <a:schemeClr val="tx2"/>
                </a:solidFill>
                <a:cs typeface="Arial" charset="0"/>
              </a:rPr>
              <a:pPr algn="l"/>
              <a:t>15</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altLang="en-US" smtClean="0"/>
              <a:t>1926.1402 </a:t>
            </a:r>
            <a:br>
              <a:rPr lang="en-US" altLang="en-US" smtClean="0"/>
            </a:br>
            <a:r>
              <a:rPr lang="en-US" altLang="en-US" smtClean="0"/>
              <a:t>Ground Conditions</a:t>
            </a:r>
          </a:p>
        </p:txBody>
      </p:sp>
      <p:sp>
        <p:nvSpPr>
          <p:cNvPr id="23555" name="Rectangle 3"/>
          <p:cNvSpPr>
            <a:spLocks noGrp="1" noChangeArrowheads="1"/>
          </p:cNvSpPr>
          <p:nvPr>
            <p:ph idx="1"/>
          </p:nvPr>
        </p:nvSpPr>
        <p:spPr>
          <a:xfrm>
            <a:off x="304800" y="2133600"/>
            <a:ext cx="8534400" cy="4419600"/>
          </a:xfrm>
        </p:spPr>
        <p:txBody>
          <a:bodyPr/>
          <a:lstStyle/>
          <a:p>
            <a:pPr eaLnBrk="1" hangingPunct="1"/>
            <a:r>
              <a:rPr lang="en-US" altLang="en-US" sz="2800" smtClean="0"/>
              <a:t>The “controlling entity” will </a:t>
            </a:r>
          </a:p>
          <a:p>
            <a:pPr lvl="1" eaLnBrk="1" hangingPunct="1"/>
            <a:r>
              <a:rPr lang="en-US" altLang="en-US" sz="2400" smtClean="0"/>
              <a:t>Provide a firm, drained and graded area sufficient to support the crane (in conjunction with blocking, mats, etc.)</a:t>
            </a:r>
          </a:p>
          <a:p>
            <a:pPr lvl="1" eaLnBrk="1" hangingPunct="1"/>
            <a:r>
              <a:rPr lang="en-US" altLang="en-US" sz="2400" smtClean="0"/>
              <a:t>Inform the user and the operator of the location of hazards beneath the equipment set-up area (such as voids, tanks, utilities) if those hazards are identified in documents that are in the possession of the controlling entity or the hazards are otherwise known to that controlling entity.</a:t>
            </a:r>
          </a:p>
          <a:p>
            <a:pPr eaLnBrk="1" hangingPunct="1"/>
            <a:endParaRPr lang="en-US" altLang="en-US" sz="2400" smtClean="0"/>
          </a:p>
        </p:txBody>
      </p:sp>
      <p:sp>
        <p:nvSpPr>
          <p:cNvPr id="23556"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23557"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20C6A776-121A-4378-861D-03A67A37498E}" type="slidenum">
              <a:rPr lang="en-US" altLang="en-US" smtClean="0">
                <a:solidFill>
                  <a:schemeClr val="tx2"/>
                </a:solidFill>
                <a:cs typeface="Arial" charset="0"/>
              </a:rPr>
              <a:pPr algn="l"/>
              <a:t>16</a:t>
            </a:fld>
            <a:endParaRPr lang="en-US" altLang="en-US" smtClean="0">
              <a:solidFill>
                <a:schemeClr val="tx2"/>
              </a:solidFill>
              <a:cs typeface="Arial" charset="0"/>
            </a:endParaRPr>
          </a:p>
        </p:txBody>
      </p:sp>
      <p:pic>
        <p:nvPicPr>
          <p:cNvPr id="23558" name="Picture 7" descr="\\BOBSHPELITE\Users\Bob Emmerich\Documents\Safecon pictures\Cranes\crane tracks in san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5325" y="304800"/>
            <a:ext cx="338455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Date Placeholder 3"/>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24579" name="Slide Number Placeholder 2"/>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9E6AAFFA-C858-4908-9C99-6F64AD67D296}" type="slidenum">
              <a:rPr lang="en-US" altLang="en-US" smtClean="0">
                <a:solidFill>
                  <a:schemeClr val="tx2"/>
                </a:solidFill>
                <a:cs typeface="Arial" charset="0"/>
              </a:rPr>
              <a:pPr algn="l"/>
              <a:t>17</a:t>
            </a:fld>
            <a:endParaRPr lang="en-US" altLang="en-US" smtClean="0">
              <a:solidFill>
                <a:schemeClr val="tx2"/>
              </a:solidFill>
              <a:cs typeface="Arial" charset="0"/>
            </a:endParaRPr>
          </a:p>
        </p:txBody>
      </p:sp>
      <p:pic>
        <p:nvPicPr>
          <p:cNvPr id="2458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533400"/>
            <a:ext cx="4332288" cy="323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4581" name="Picture 6" descr="\\BOBSHPELITE\Users\Bob Emmerich\Documents\Safecon pictures\Cranes\bridge crane through de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3460750"/>
            <a:ext cx="5753100" cy="349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7" descr="C:\Users\Bob Emmerich\Documents\Safecon pictures\Cranes\Crane Accidents\crane turn over track.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517525"/>
            <a:ext cx="4343400" cy="412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7"/>
          <p:cNvSpPr>
            <a:spLocks noChangeArrowheads="1"/>
          </p:cNvSpPr>
          <p:nvPr/>
        </p:nvSpPr>
        <p:spPr bwMode="auto">
          <a:xfrm>
            <a:off x="3200400" y="2514600"/>
            <a:ext cx="2667000" cy="2590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Date Placeholder 4"/>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mtClean="0"/>
              <a:t>AGC of America</a:t>
            </a:r>
          </a:p>
        </p:txBody>
      </p:sp>
      <p:sp>
        <p:nvSpPr>
          <p:cNvPr id="25603" name="Rectangle 2"/>
          <p:cNvSpPr>
            <a:spLocks noGrp="1" noChangeArrowheads="1"/>
          </p:cNvSpPr>
          <p:nvPr>
            <p:ph type="title"/>
          </p:nvPr>
        </p:nvSpPr>
        <p:spPr>
          <a:xfrm>
            <a:off x="533400" y="457200"/>
            <a:ext cx="8153400" cy="1295400"/>
          </a:xfrm>
        </p:spPr>
        <p:txBody>
          <a:bodyPr/>
          <a:lstStyle/>
          <a:p>
            <a:r>
              <a:rPr lang="en-US" altLang="en-US" b="1" smtClean="0"/>
              <a:t>Uncompacted Fills</a:t>
            </a:r>
          </a:p>
        </p:txBody>
      </p:sp>
      <p:sp>
        <p:nvSpPr>
          <p:cNvPr id="25604" name="Rectangle 3"/>
          <p:cNvSpPr>
            <a:spLocks noGrp="1" noChangeArrowheads="1"/>
          </p:cNvSpPr>
          <p:nvPr>
            <p:ph type="body" sz="half" idx="1"/>
          </p:nvPr>
        </p:nvSpPr>
        <p:spPr>
          <a:xfrm>
            <a:off x="571500" y="2017713"/>
            <a:ext cx="4459288" cy="3694112"/>
          </a:xfrm>
        </p:spPr>
        <p:txBody>
          <a:bodyPr/>
          <a:lstStyle/>
          <a:p>
            <a:r>
              <a:rPr lang="en-US" altLang="en-US" sz="2800" smtClean="0"/>
              <a:t>Backfilled areas may have lower bearing capacities.</a:t>
            </a:r>
          </a:p>
          <a:p>
            <a:r>
              <a:rPr lang="en-US" altLang="en-US" sz="2800" smtClean="0"/>
              <a:t>Do not set up on backfilled areas unless backfill is properly compacted and larger mats or floats are used</a:t>
            </a:r>
          </a:p>
        </p:txBody>
      </p:sp>
      <p:pic>
        <p:nvPicPr>
          <p:cNvPr id="25605" name="Picture 6"/>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5373688" y="2017713"/>
            <a:ext cx="3351212" cy="4114800"/>
          </a:xfr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457200"/>
            <a:ext cx="7086600" cy="914400"/>
          </a:xfrm>
        </p:spPr>
        <p:txBody>
          <a:bodyPr/>
          <a:lstStyle/>
          <a:p>
            <a:r>
              <a:rPr lang="en-US" dirty="0" smtClean="0"/>
              <a:t>Ground Support</a:t>
            </a:r>
            <a:endParaRPr lang="en-US" dirty="0"/>
          </a:p>
        </p:txBody>
      </p:sp>
      <p:sp>
        <p:nvSpPr>
          <p:cNvPr id="3" name="Text Placeholder 2"/>
          <p:cNvSpPr>
            <a:spLocks noGrp="1"/>
          </p:cNvSpPr>
          <p:nvPr>
            <p:ph type="body" sz="half" idx="1"/>
          </p:nvPr>
        </p:nvSpPr>
        <p:spPr>
          <a:xfrm>
            <a:off x="1905000" y="5257800"/>
            <a:ext cx="2133600" cy="370840"/>
          </a:xfrm>
        </p:spPr>
        <p:txBody>
          <a:bodyPr/>
          <a:lstStyle/>
          <a:p>
            <a:pPr marL="0" indent="0">
              <a:buNone/>
            </a:pPr>
            <a:r>
              <a:rPr lang="en-US" sz="1000" dirty="0" smtClean="0"/>
              <a:t>Crane topple </a:t>
            </a:r>
            <a:r>
              <a:rPr lang="en-US" sz="1000" dirty="0" err="1" smtClean="0"/>
              <a:t>waikato</a:t>
            </a:r>
            <a:endParaRPr lang="en-US" sz="1000" dirty="0"/>
          </a:p>
        </p:txBody>
      </p:sp>
      <p:pic>
        <p:nvPicPr>
          <p:cNvPr id="5" name="CraneTopple Wakato.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40560" y="1371600"/>
            <a:ext cx="5080000" cy="3810000"/>
          </a:xfrm>
          <a:prstGeom prst="rect">
            <a:avLst/>
          </a:prstGeom>
        </p:spPr>
      </p:pic>
    </p:spTree>
    <p:extLst>
      <p:ext uri="{BB962C8B-B14F-4D97-AF65-F5344CB8AC3E}">
        <p14:creationId xmlns:p14="http://schemas.microsoft.com/office/powerpoint/2010/main" val="3544574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27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smtClean="0"/>
              <a:t>Learning Objectives</a:t>
            </a:r>
          </a:p>
        </p:txBody>
      </p:sp>
      <p:sp>
        <p:nvSpPr>
          <p:cNvPr id="10243" name="Content Placeholder 2"/>
          <p:cNvSpPr>
            <a:spLocks noGrp="1"/>
          </p:cNvSpPr>
          <p:nvPr>
            <p:ph idx="1"/>
          </p:nvPr>
        </p:nvSpPr>
        <p:spPr/>
        <p:txBody>
          <a:bodyPr/>
          <a:lstStyle/>
          <a:p>
            <a:r>
              <a:rPr lang="en-US" altLang="en-US" smtClean="0"/>
              <a:t>Understand the most common hazards associated with cranes and derricks in construction.</a:t>
            </a:r>
          </a:p>
          <a:p>
            <a:r>
              <a:rPr lang="en-US" altLang="en-US" smtClean="0"/>
              <a:t>Identify OSHA requirements for cranes and derricks in construction.</a:t>
            </a:r>
          </a:p>
          <a:p>
            <a:pPr>
              <a:buFont typeface="Wingdings" pitchFamily="2" charset="2"/>
              <a:buNone/>
            </a:pPr>
            <a:endParaRPr lang="en-US" altLang="en-US" smtClean="0"/>
          </a:p>
        </p:txBody>
      </p:sp>
      <p:sp>
        <p:nvSpPr>
          <p:cNvPr id="10244" name="Footer Placeholder 3"/>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mtClean="0">
                <a:solidFill>
                  <a:srgbClr val="000000"/>
                </a:solidFill>
              </a:rPr>
              <a:t>AGC of America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Date Placeholder 3"/>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t>AGC of America</a:t>
            </a:r>
          </a:p>
        </p:txBody>
      </p:sp>
      <p:sp>
        <p:nvSpPr>
          <p:cNvPr id="26627" name="Rectangle 2"/>
          <p:cNvSpPr>
            <a:spLocks noGrp="1" noChangeArrowheads="1"/>
          </p:cNvSpPr>
          <p:nvPr>
            <p:ph type="title"/>
          </p:nvPr>
        </p:nvSpPr>
        <p:spPr/>
        <p:txBody>
          <a:bodyPr/>
          <a:lstStyle/>
          <a:p>
            <a:r>
              <a:rPr lang="en-US" altLang="en-US" smtClean="0"/>
              <a:t>Outrigger Pads and Floats</a:t>
            </a:r>
          </a:p>
        </p:txBody>
      </p:sp>
      <p:sp>
        <p:nvSpPr>
          <p:cNvPr id="26628" name="Rectangle 3"/>
          <p:cNvSpPr>
            <a:spLocks noGrp="1" noChangeArrowheads="1"/>
          </p:cNvSpPr>
          <p:nvPr>
            <p:ph type="body" idx="1"/>
          </p:nvPr>
        </p:nvSpPr>
        <p:spPr>
          <a:xfrm>
            <a:off x="455613" y="1981200"/>
            <a:ext cx="8077200" cy="3617913"/>
          </a:xfrm>
        </p:spPr>
        <p:txBody>
          <a:bodyPr/>
          <a:lstStyle/>
          <a:p>
            <a:pPr>
              <a:spcBef>
                <a:spcPct val="50000"/>
              </a:spcBef>
              <a:spcAft>
                <a:spcPts val="500"/>
              </a:spcAft>
            </a:pPr>
            <a:r>
              <a:rPr lang="en-US" altLang="en-US" sz="2800" smtClean="0"/>
              <a:t>Outrigger pads are designed for good ground conditions. </a:t>
            </a:r>
          </a:p>
          <a:p>
            <a:pPr>
              <a:spcBef>
                <a:spcPct val="50000"/>
              </a:spcBef>
              <a:spcAft>
                <a:spcPts val="500"/>
              </a:spcAft>
            </a:pPr>
            <a:r>
              <a:rPr lang="en-US" altLang="en-US" sz="2800" smtClean="0"/>
              <a:t>Poor ground conditions reduce the amount of load a crane can safely place on the outrigger pad.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04800" y="427038"/>
            <a:ext cx="8229600" cy="1371600"/>
          </a:xfrm>
        </p:spPr>
        <p:txBody>
          <a:bodyPr/>
          <a:lstStyle/>
          <a:p>
            <a:pPr eaLnBrk="1" hangingPunct="1"/>
            <a:r>
              <a:rPr lang="en-US" altLang="en-US" b="1" smtClean="0"/>
              <a:t>Proper Outrigger </a:t>
            </a:r>
            <a:br>
              <a:rPr lang="en-US" altLang="en-US" b="1" smtClean="0"/>
            </a:br>
            <a:r>
              <a:rPr lang="en-US" altLang="en-US" b="1" smtClean="0"/>
              <a:t>Setup</a:t>
            </a:r>
          </a:p>
        </p:txBody>
      </p:sp>
      <p:sp>
        <p:nvSpPr>
          <p:cNvPr id="27651" name="Rectangle 3"/>
          <p:cNvSpPr>
            <a:spLocks noGrp="1" noChangeArrowheads="1"/>
          </p:cNvSpPr>
          <p:nvPr>
            <p:ph type="body" sz="half" idx="1"/>
          </p:nvPr>
        </p:nvSpPr>
        <p:spPr>
          <a:xfrm>
            <a:off x="6350" y="2130425"/>
            <a:ext cx="4876800" cy="4114800"/>
          </a:xfrm>
        </p:spPr>
        <p:txBody>
          <a:bodyPr/>
          <a:lstStyle/>
          <a:p>
            <a:pPr eaLnBrk="1" hangingPunct="1">
              <a:spcBef>
                <a:spcPct val="50000"/>
              </a:spcBef>
              <a:spcAft>
                <a:spcPts val="500"/>
              </a:spcAft>
            </a:pPr>
            <a:r>
              <a:rPr lang="en-US" altLang="en-US" sz="2800" b="1" smtClean="0">
                <a:solidFill>
                  <a:srgbClr val="C00000"/>
                </a:solidFill>
              </a:rPr>
              <a:t>Responsibility of User</a:t>
            </a:r>
          </a:p>
          <a:p>
            <a:pPr eaLnBrk="1" hangingPunct="1">
              <a:spcBef>
                <a:spcPct val="50000"/>
              </a:spcBef>
              <a:spcAft>
                <a:spcPts val="500"/>
              </a:spcAft>
            </a:pPr>
            <a:r>
              <a:rPr lang="en-US" altLang="en-US" sz="2800" smtClean="0"/>
              <a:t>Use additional support cribbing or "floats." </a:t>
            </a:r>
          </a:p>
          <a:p>
            <a:pPr eaLnBrk="1" hangingPunct="1">
              <a:spcBef>
                <a:spcPct val="50000"/>
              </a:spcBef>
              <a:spcAft>
                <a:spcPts val="500"/>
              </a:spcAft>
            </a:pPr>
            <a:r>
              <a:rPr lang="en-US" altLang="en-US" sz="2800" smtClean="0"/>
              <a:t>Floats must be level to assure the outrigger pad will not slide off causing the crane to tip.</a:t>
            </a:r>
          </a:p>
          <a:p>
            <a:pPr eaLnBrk="1" hangingPunct="1">
              <a:lnSpc>
                <a:spcPct val="75000"/>
              </a:lnSpc>
            </a:pPr>
            <a:endParaRPr lang="en-US" altLang="en-US" smtClean="0"/>
          </a:p>
        </p:txBody>
      </p:sp>
      <p:sp>
        <p:nvSpPr>
          <p:cNvPr id="27652" name="Slide Number Placeholder 6"/>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056A3A98-3C17-4FF1-9BC6-833738E378A7}" type="slidenum">
              <a:rPr lang="en-US" altLang="en-US" smtClean="0">
                <a:solidFill>
                  <a:schemeClr val="tx2"/>
                </a:solidFill>
                <a:cs typeface="Arial" charset="0"/>
              </a:rPr>
              <a:pPr algn="l"/>
              <a:t>21</a:t>
            </a:fld>
            <a:endParaRPr lang="en-US" altLang="en-US" smtClean="0">
              <a:solidFill>
                <a:schemeClr val="tx2"/>
              </a:solidFill>
              <a:cs typeface="Arial" charset="0"/>
            </a:endParaRPr>
          </a:p>
        </p:txBody>
      </p:sp>
      <p:sp>
        <p:nvSpPr>
          <p:cNvPr id="27653" name="Date Placeholder 7"/>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pic>
        <p:nvPicPr>
          <p:cNvPr id="27654" name="Picture 2" descr="\\BOBSHPELITE\Users\Bob Emmerich\Documents\Safecon pictures\Cranes\Mobile Crane\100_2988.JPG"/>
          <p:cNvPicPr>
            <a:picLocks noChangeAspect="1" noChangeArrowheads="1"/>
          </p:cNvPicPr>
          <p:nvPr/>
        </p:nvPicPr>
        <p:blipFill>
          <a:blip r:embed="rId2">
            <a:extLst>
              <a:ext uri="{28A0092B-C50C-407E-A947-70E740481C1C}">
                <a14:useLocalDpi xmlns:a14="http://schemas.microsoft.com/office/drawing/2010/main" val="0"/>
              </a:ext>
            </a:extLst>
          </a:blip>
          <a:srcRect l="5756" t="16779" r="23647" b="16779"/>
          <a:stretch>
            <a:fillRect/>
          </a:stretch>
        </p:blipFill>
        <p:spPr bwMode="auto">
          <a:xfrm>
            <a:off x="5149850" y="381000"/>
            <a:ext cx="399415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4" descr="Log Outrigger2"/>
          <p:cNvPicPr>
            <a:picLocks noChangeAspect="1" noChangeArrowheads="1"/>
          </p:cNvPicPr>
          <p:nvPr/>
        </p:nvPicPr>
        <p:blipFill>
          <a:blip r:embed="rId3">
            <a:extLst>
              <a:ext uri="{28A0092B-C50C-407E-A947-70E740481C1C}">
                <a14:useLocalDpi xmlns:a14="http://schemas.microsoft.com/office/drawing/2010/main" val="0"/>
              </a:ext>
            </a:extLst>
          </a:blip>
          <a:srcRect l="5086" t="19215" b="13333"/>
          <a:stretch>
            <a:fillRect/>
          </a:stretch>
        </p:blipFill>
        <p:spPr bwMode="auto">
          <a:xfrm>
            <a:off x="5013325" y="3352800"/>
            <a:ext cx="4267200" cy="2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6" name="Content Placeholder 2"/>
          <p:cNvSpPr>
            <a:spLocks noGrp="1"/>
          </p:cNvSpPr>
          <p:nvPr>
            <p:ph sz="quarter" idx="2"/>
          </p:nvPr>
        </p:nvSpPr>
        <p:spPr>
          <a:xfrm>
            <a:off x="6423025" y="3048000"/>
            <a:ext cx="1447800" cy="609600"/>
          </a:xfrm>
          <a:solidFill>
            <a:schemeClr val="bg1"/>
          </a:solidFill>
        </p:spPr>
        <p:txBody>
          <a:bodyPr/>
          <a:lstStyle/>
          <a:p>
            <a:pPr marL="0" indent="0">
              <a:buFont typeface="Wingdings" pitchFamily="2" charset="2"/>
              <a:buNone/>
            </a:pPr>
            <a:r>
              <a:rPr lang="en-US" altLang="en-US" b="1" smtClean="0">
                <a:solidFill>
                  <a:srgbClr val="FF0000"/>
                </a:solidFill>
              </a:rPr>
              <a:t>NO!!!!</a:t>
            </a:r>
          </a:p>
        </p:txBody>
      </p:sp>
      <p:sp>
        <p:nvSpPr>
          <p:cNvPr id="9" name="AutoShape 7"/>
          <p:cNvSpPr>
            <a:spLocks noChangeArrowheads="1"/>
          </p:cNvSpPr>
          <p:nvPr/>
        </p:nvSpPr>
        <p:spPr bwMode="auto">
          <a:xfrm>
            <a:off x="5257800" y="14478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 name="AutoShape 7"/>
          <p:cNvSpPr>
            <a:spLocks noChangeArrowheads="1"/>
          </p:cNvSpPr>
          <p:nvPr/>
        </p:nvSpPr>
        <p:spPr bwMode="auto">
          <a:xfrm>
            <a:off x="6324600" y="40386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childTnLst>
                          </p:cTn>
                        </p:par>
                        <p:par>
                          <p:cTn id="9" fill="hold" nodeType="afterGroup">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strVal val="4*#ppt_w"/>
                                          </p:val>
                                        </p:tav>
                                        <p:tav tm="100000">
                                          <p:val>
                                            <p:strVal val="#ppt_w"/>
                                          </p:val>
                                        </p:tav>
                                      </p:tavLst>
                                    </p:anim>
                                    <p:anim calcmode="lin" valueType="num">
                                      <p:cBhvr>
                                        <p:cTn id="13"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b="1" smtClean="0"/>
              <a:t>Poor Outrigger Support</a:t>
            </a:r>
          </a:p>
        </p:txBody>
      </p:sp>
      <p:sp>
        <p:nvSpPr>
          <p:cNvPr id="28675" name="Date Placeholder 1"/>
          <p:cNvSpPr>
            <a:spLocks noGrp="1"/>
          </p:cNvSpPr>
          <p:nvPr>
            <p:ph type="dt"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mtClean="0"/>
              <a:t>AGC of America</a:t>
            </a:r>
          </a:p>
        </p:txBody>
      </p:sp>
      <p:pic>
        <p:nvPicPr>
          <p:cNvPr id="28676" name="Picture 2" descr="Crane unstable 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9200" y="2819400"/>
            <a:ext cx="53848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 Box 3"/>
          <p:cNvSpPr txBox="1">
            <a:spLocks noChangeArrowheads="1"/>
          </p:cNvSpPr>
          <p:nvPr/>
        </p:nvSpPr>
        <p:spPr bwMode="auto">
          <a:xfrm>
            <a:off x="4648200" y="5562600"/>
            <a:ext cx="4168775" cy="4572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b="1">
                <a:solidFill>
                  <a:schemeClr val="bg1"/>
                </a:solidFill>
              </a:rPr>
              <a:t>Soft ground, no cribbing </a:t>
            </a:r>
          </a:p>
        </p:txBody>
      </p:sp>
      <p:pic>
        <p:nvPicPr>
          <p:cNvPr id="28678" name="Picture 6" descr="cribbing_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752600"/>
            <a:ext cx="4254500" cy="289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7"/>
          <p:cNvSpPr>
            <a:spLocks noChangeArrowheads="1"/>
          </p:cNvSpPr>
          <p:nvPr/>
        </p:nvSpPr>
        <p:spPr bwMode="auto">
          <a:xfrm>
            <a:off x="3200400" y="2743200"/>
            <a:ext cx="2209800" cy="2133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Date Placeholder 2"/>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t>AGC of America</a:t>
            </a:r>
          </a:p>
        </p:txBody>
      </p:sp>
      <p:sp>
        <p:nvSpPr>
          <p:cNvPr id="29699" name="Rectangle 2"/>
          <p:cNvSpPr>
            <a:spLocks noGrp="1" noChangeArrowheads="1"/>
          </p:cNvSpPr>
          <p:nvPr>
            <p:ph type="title"/>
          </p:nvPr>
        </p:nvSpPr>
        <p:spPr>
          <a:xfrm>
            <a:off x="76200" y="381000"/>
            <a:ext cx="8763000" cy="1371600"/>
          </a:xfrm>
        </p:spPr>
        <p:txBody>
          <a:bodyPr/>
          <a:lstStyle/>
          <a:p>
            <a:r>
              <a:rPr lang="en-US" altLang="en-US" sz="4000" b="1" smtClean="0"/>
              <a:t>Ground Pressure Under Outriggers</a:t>
            </a:r>
          </a:p>
        </p:txBody>
      </p:sp>
      <p:sp>
        <p:nvSpPr>
          <p:cNvPr id="29700" name="Text Box 3"/>
          <p:cNvSpPr txBox="1">
            <a:spLocks noChangeArrowheads="1"/>
          </p:cNvSpPr>
          <p:nvPr/>
        </p:nvSpPr>
        <p:spPr bwMode="auto">
          <a:xfrm>
            <a:off x="304800" y="5410200"/>
            <a:ext cx="42672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sz="2000"/>
              <a:t>3 ft. diameter pad is 7 sq. ft. </a:t>
            </a:r>
          </a:p>
          <a:p>
            <a:pPr>
              <a:spcBef>
                <a:spcPct val="50000"/>
              </a:spcBef>
            </a:pPr>
            <a:r>
              <a:rPr lang="en-US" altLang="en-US" sz="2000"/>
              <a:t>Pressure is 7150 lb./sq. ft.</a:t>
            </a:r>
          </a:p>
        </p:txBody>
      </p:sp>
      <p:sp>
        <p:nvSpPr>
          <p:cNvPr id="29701" name="Text Box 4"/>
          <p:cNvSpPr txBox="1">
            <a:spLocks noChangeArrowheads="1"/>
          </p:cNvSpPr>
          <p:nvPr/>
        </p:nvSpPr>
        <p:spPr bwMode="auto">
          <a:xfrm>
            <a:off x="4572000" y="5410200"/>
            <a:ext cx="40386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sz="2000"/>
              <a:t>5 ft. square float is 25 sq. ft.  </a:t>
            </a:r>
          </a:p>
          <a:p>
            <a:pPr>
              <a:spcBef>
                <a:spcPct val="50000"/>
              </a:spcBef>
            </a:pPr>
            <a:r>
              <a:rPr lang="en-US" altLang="en-US" sz="2000"/>
              <a:t>Pressure is 2000 lb./sq. ft.</a:t>
            </a:r>
          </a:p>
        </p:txBody>
      </p:sp>
      <p:sp>
        <p:nvSpPr>
          <p:cNvPr id="29702" name="Oval 5"/>
          <p:cNvSpPr>
            <a:spLocks noChangeArrowheads="1"/>
          </p:cNvSpPr>
          <p:nvPr/>
        </p:nvSpPr>
        <p:spPr bwMode="auto">
          <a:xfrm>
            <a:off x="914400" y="3048000"/>
            <a:ext cx="1981200" cy="1828800"/>
          </a:xfrm>
          <a:prstGeom prst="ellipse">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en-US" altLang="en-US"/>
          </a:p>
        </p:txBody>
      </p:sp>
      <p:sp>
        <p:nvSpPr>
          <p:cNvPr id="29703" name="Rectangle 6"/>
          <p:cNvSpPr>
            <a:spLocks noChangeArrowheads="1"/>
          </p:cNvSpPr>
          <p:nvPr/>
        </p:nvSpPr>
        <p:spPr bwMode="auto">
          <a:xfrm>
            <a:off x="5257800" y="2743200"/>
            <a:ext cx="2590800" cy="2438400"/>
          </a:xfrm>
          <a:prstGeom prst="rect">
            <a:avLst/>
          </a:prstGeom>
          <a:solidFill>
            <a:srgbClr val="FD0303"/>
          </a:solidFill>
          <a:ln w="9525">
            <a:solidFill>
              <a:schemeClr val="tx1"/>
            </a:solidFill>
            <a:miter lim="800000"/>
            <a:headEnd/>
            <a:tailEnd/>
          </a:ln>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en-US" altLang="en-US"/>
          </a:p>
        </p:txBody>
      </p:sp>
      <p:sp>
        <p:nvSpPr>
          <p:cNvPr id="29704" name="Line 7"/>
          <p:cNvSpPr>
            <a:spLocks noChangeShapeType="1"/>
          </p:cNvSpPr>
          <p:nvPr/>
        </p:nvSpPr>
        <p:spPr bwMode="auto">
          <a:xfrm>
            <a:off x="5257800" y="4038600"/>
            <a:ext cx="2590800" cy="0"/>
          </a:xfrm>
          <a:prstGeom prst="line">
            <a:avLst/>
          </a:prstGeom>
          <a:noFill/>
          <a:ln w="57150">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9705" name="Line 8"/>
          <p:cNvSpPr>
            <a:spLocks noChangeShapeType="1"/>
          </p:cNvSpPr>
          <p:nvPr/>
        </p:nvSpPr>
        <p:spPr bwMode="auto">
          <a:xfrm>
            <a:off x="914400" y="3962400"/>
            <a:ext cx="1981200" cy="0"/>
          </a:xfrm>
          <a:prstGeom prst="line">
            <a:avLst/>
          </a:prstGeom>
          <a:noFill/>
          <a:ln w="57150">
            <a:solidFill>
              <a:srgbClr val="FD0303"/>
            </a:solidFill>
            <a:miter lim="800000"/>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9706" name="Text Box 9"/>
          <p:cNvSpPr txBox="1">
            <a:spLocks noChangeArrowheads="1"/>
          </p:cNvSpPr>
          <p:nvPr/>
        </p:nvSpPr>
        <p:spPr bwMode="auto">
          <a:xfrm>
            <a:off x="5943600" y="3429000"/>
            <a:ext cx="121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altLang="en-US" b="1"/>
              <a:t>5 feet</a:t>
            </a:r>
          </a:p>
        </p:txBody>
      </p:sp>
      <p:sp>
        <p:nvSpPr>
          <p:cNvPr id="29707" name="Text Box 10"/>
          <p:cNvSpPr txBox="1">
            <a:spLocks noChangeArrowheads="1"/>
          </p:cNvSpPr>
          <p:nvPr/>
        </p:nvSpPr>
        <p:spPr bwMode="auto">
          <a:xfrm>
            <a:off x="1371600" y="3352800"/>
            <a:ext cx="121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altLang="en-US" b="1">
                <a:solidFill>
                  <a:schemeClr val="tx2"/>
                </a:solidFill>
              </a:rPr>
              <a:t>3 feet</a:t>
            </a:r>
          </a:p>
        </p:txBody>
      </p:sp>
      <p:sp>
        <p:nvSpPr>
          <p:cNvPr id="29708" name="Rectangle 11"/>
          <p:cNvSpPr>
            <a:spLocks noChangeArrowheads="1"/>
          </p:cNvSpPr>
          <p:nvPr/>
        </p:nvSpPr>
        <p:spPr bwMode="auto">
          <a:xfrm>
            <a:off x="1219200" y="1905000"/>
            <a:ext cx="5845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z="2800"/>
              <a:t>Assuming 50,000 lb Outrigger Load</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itle 1"/>
          <p:cNvSpPr>
            <a:spLocks noGrp="1"/>
          </p:cNvSpPr>
          <p:nvPr>
            <p:ph type="title"/>
          </p:nvPr>
        </p:nvSpPr>
        <p:spPr/>
        <p:txBody>
          <a:bodyPr/>
          <a:lstStyle/>
          <a:p>
            <a:r>
              <a:rPr lang="en-US" altLang="en-US" b="1" smtClean="0"/>
              <a:t>Good Outrigger Suppor</a:t>
            </a:r>
            <a:r>
              <a:rPr lang="en-US" altLang="en-US" smtClean="0"/>
              <a:t>t</a:t>
            </a:r>
          </a:p>
        </p:txBody>
      </p:sp>
      <p:pic>
        <p:nvPicPr>
          <p:cNvPr id="3076" name="Picture 7" descr="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3963" y="2590800"/>
            <a:ext cx="5380037"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pic>
      <p:graphicFrame>
        <p:nvGraphicFramePr>
          <p:cNvPr id="3074" name="Object 4"/>
          <p:cNvGraphicFramePr>
            <a:graphicFrameLocks noGrp="1" noChangeAspect="1"/>
          </p:cNvGraphicFramePr>
          <p:nvPr/>
        </p:nvGraphicFramePr>
        <p:xfrm>
          <a:off x="533400" y="1905000"/>
          <a:ext cx="3086100" cy="2640013"/>
        </p:xfrm>
        <a:graphic>
          <a:graphicData uri="http://schemas.openxmlformats.org/presentationml/2006/ole">
            <mc:AlternateContent xmlns:mc="http://schemas.openxmlformats.org/markup-compatibility/2006">
              <mc:Choice xmlns:v="urn:schemas-microsoft-com:vml" Requires="v">
                <p:oleObj spid="_x0000_s3085" r:id="rId4" imgW="5544324" imgH="4742857" progId="">
                  <p:embed/>
                </p:oleObj>
              </mc:Choice>
              <mc:Fallback>
                <p:oleObj r:id="rId4" imgW="5544324" imgH="4742857" progId="">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905000"/>
                        <a:ext cx="3086100" cy="264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US" altLang="en-US" b="1" smtClean="0"/>
              <a:t>Ground Support Mats</a:t>
            </a:r>
          </a:p>
        </p:txBody>
      </p:sp>
      <p:pic>
        <p:nvPicPr>
          <p:cNvPr id="30723"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581400" y="3009900"/>
            <a:ext cx="5562600" cy="2400300"/>
          </a:xfrm>
        </p:spPr>
      </p:pic>
      <p:sp>
        <p:nvSpPr>
          <p:cNvPr id="30724"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30725"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001555C2-AD30-4C96-AB09-97ED601BC59F}" type="slidenum">
              <a:rPr lang="en-US" altLang="en-US" smtClean="0">
                <a:solidFill>
                  <a:schemeClr val="tx2"/>
                </a:solidFill>
                <a:cs typeface="Arial" charset="0"/>
              </a:rPr>
              <a:pPr algn="l"/>
              <a:t>25</a:t>
            </a:fld>
            <a:endParaRPr lang="en-US" altLang="en-US" smtClean="0">
              <a:solidFill>
                <a:schemeClr val="tx2"/>
              </a:solidFill>
              <a:cs typeface="Arial" charset="0"/>
            </a:endParaRPr>
          </a:p>
        </p:txBody>
      </p:sp>
      <p:pic>
        <p:nvPicPr>
          <p:cNvPr id="30726" name="Picture 19" descr="CNV00000057"/>
          <p:cNvPicPr>
            <a:picLocks noChangeAspect="1" noChangeArrowheads="1"/>
          </p:cNvPicPr>
          <p:nvPr/>
        </p:nvPicPr>
        <p:blipFill>
          <a:blip r:embed="rId3">
            <a:extLst>
              <a:ext uri="{28A0092B-C50C-407E-A947-70E740481C1C}">
                <a14:useLocalDpi xmlns:a14="http://schemas.microsoft.com/office/drawing/2010/main" val="0"/>
              </a:ext>
            </a:extLst>
          </a:blip>
          <a:srcRect l="4445" b="11172"/>
          <a:stretch>
            <a:fillRect/>
          </a:stretch>
        </p:blipFill>
        <p:spPr bwMode="auto">
          <a:xfrm>
            <a:off x="228600" y="1905000"/>
            <a:ext cx="411480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47675" y="419100"/>
            <a:ext cx="8229600" cy="1371600"/>
          </a:xfrm>
        </p:spPr>
        <p:txBody>
          <a:bodyPr/>
          <a:lstStyle/>
          <a:p>
            <a:pPr eaLnBrk="1" hangingPunct="1"/>
            <a:r>
              <a:rPr lang="en-US" altLang="en-US" b="1" smtClean="0"/>
              <a:t>1926.1404 Assembly/Disassembly</a:t>
            </a:r>
          </a:p>
        </p:txBody>
      </p:sp>
      <p:sp>
        <p:nvSpPr>
          <p:cNvPr id="31747" name="Rectangle 3"/>
          <p:cNvSpPr>
            <a:spLocks noGrp="1" noChangeArrowheads="1"/>
          </p:cNvSpPr>
          <p:nvPr>
            <p:ph type="body" sz="half" idx="1"/>
          </p:nvPr>
        </p:nvSpPr>
        <p:spPr>
          <a:xfrm>
            <a:off x="23813" y="2047875"/>
            <a:ext cx="4876800" cy="4267200"/>
          </a:xfrm>
        </p:spPr>
        <p:txBody>
          <a:bodyPr/>
          <a:lstStyle/>
          <a:p>
            <a:pPr eaLnBrk="1" hangingPunct="1"/>
            <a:r>
              <a:rPr lang="en-US" altLang="en-US" sz="2800" smtClean="0"/>
              <a:t>Assembly/disassembly must be supervised by a person who meets the criteria for both a competent person and a qualified person, or by a competent person who is assisted by one or more qualified persons</a:t>
            </a:r>
          </a:p>
        </p:txBody>
      </p:sp>
      <p:sp>
        <p:nvSpPr>
          <p:cNvPr id="31748" name="Content Placeholder 1"/>
          <p:cNvSpPr>
            <a:spLocks noGrp="1"/>
          </p:cNvSpPr>
          <p:nvPr>
            <p:ph sz="half" idx="2"/>
          </p:nvPr>
        </p:nvSpPr>
        <p:spPr/>
        <p:txBody>
          <a:bodyPr/>
          <a:lstStyle/>
          <a:p>
            <a:pPr eaLnBrk="1" hangingPunct="1"/>
            <a:endParaRPr lang="en-US" altLang="en-US" smtClean="0"/>
          </a:p>
        </p:txBody>
      </p:sp>
      <p:sp>
        <p:nvSpPr>
          <p:cNvPr id="31749" name="Slide Number Placeholder 5"/>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742983F6-27D3-4C1D-A41B-B5A04CBD638B}" type="slidenum">
              <a:rPr lang="en-US" altLang="en-US" smtClean="0">
                <a:solidFill>
                  <a:schemeClr val="tx2"/>
                </a:solidFill>
                <a:cs typeface="Arial" charset="0"/>
              </a:rPr>
              <a:pPr algn="l"/>
              <a:t>26</a:t>
            </a:fld>
            <a:endParaRPr lang="en-US" altLang="en-US" smtClean="0">
              <a:solidFill>
                <a:schemeClr val="tx2"/>
              </a:solidFill>
              <a:cs typeface="Arial" charset="0"/>
            </a:endParaRPr>
          </a:p>
        </p:txBody>
      </p:sp>
      <p:sp>
        <p:nvSpPr>
          <p:cNvPr id="31750" name="Date Placeholder 6"/>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pic>
        <p:nvPicPr>
          <p:cNvPr id="31751" name="Picture 7" descr="C:\Users\Bob Emmerich\Documents\Safecon pictures\Cranes\Crawler Crane\100_2450.JPG"/>
          <p:cNvPicPr>
            <a:picLocks noChangeAspect="1" noChangeArrowheads="1"/>
          </p:cNvPicPr>
          <p:nvPr/>
        </p:nvPicPr>
        <p:blipFill>
          <a:blip r:embed="rId2">
            <a:extLst>
              <a:ext uri="{28A0092B-C50C-407E-A947-70E740481C1C}">
                <a14:useLocalDpi xmlns:a14="http://schemas.microsoft.com/office/drawing/2010/main" val="0"/>
              </a:ext>
            </a:extLst>
          </a:blip>
          <a:srcRect l="13425" r="3844"/>
          <a:stretch>
            <a:fillRect/>
          </a:stretch>
        </p:blipFill>
        <p:spPr bwMode="auto">
          <a:xfrm>
            <a:off x="4724400" y="2043113"/>
            <a:ext cx="4495800"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Date Placeholder 3"/>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t>AGC of America</a:t>
            </a:r>
          </a:p>
        </p:txBody>
      </p:sp>
      <p:sp>
        <p:nvSpPr>
          <p:cNvPr id="32771" name="Rectangle 2"/>
          <p:cNvSpPr>
            <a:spLocks noGrp="1" noChangeArrowheads="1"/>
          </p:cNvSpPr>
          <p:nvPr>
            <p:ph type="title"/>
          </p:nvPr>
        </p:nvSpPr>
        <p:spPr/>
        <p:txBody>
          <a:bodyPr/>
          <a:lstStyle/>
          <a:p>
            <a:r>
              <a:rPr lang="en-US" altLang="en-US" smtClean="0"/>
              <a:t>Leveling</a:t>
            </a:r>
          </a:p>
        </p:txBody>
      </p:sp>
      <p:sp>
        <p:nvSpPr>
          <p:cNvPr id="32772" name="Rectangle 3"/>
          <p:cNvSpPr>
            <a:spLocks noGrp="1" noChangeArrowheads="1"/>
          </p:cNvSpPr>
          <p:nvPr>
            <p:ph type="body" idx="1"/>
          </p:nvPr>
        </p:nvSpPr>
        <p:spPr>
          <a:xfrm>
            <a:off x="685800" y="2209800"/>
            <a:ext cx="4648200" cy="3849688"/>
          </a:xfrm>
        </p:spPr>
        <p:txBody>
          <a:bodyPr/>
          <a:lstStyle/>
          <a:p>
            <a:pPr>
              <a:lnSpc>
                <a:spcPct val="75000"/>
              </a:lnSpc>
              <a:spcBef>
                <a:spcPct val="50000"/>
              </a:spcBef>
            </a:pPr>
            <a:r>
              <a:rPr lang="en-US" altLang="en-US" sz="2800" smtClean="0"/>
              <a:t>Cranes should be within 1 degree of level. </a:t>
            </a:r>
          </a:p>
          <a:p>
            <a:pPr>
              <a:lnSpc>
                <a:spcPct val="75000"/>
              </a:lnSpc>
              <a:spcBef>
                <a:spcPct val="50000"/>
              </a:spcBef>
            </a:pPr>
            <a:r>
              <a:rPr lang="en-US" altLang="en-US" sz="2800" smtClean="0"/>
              <a:t>Past this point, the crane can lose 20% or more of its rated capacity. </a:t>
            </a:r>
          </a:p>
          <a:p>
            <a:pPr>
              <a:lnSpc>
                <a:spcPct val="75000"/>
              </a:lnSpc>
              <a:spcBef>
                <a:spcPct val="50000"/>
              </a:spcBef>
            </a:pPr>
            <a:r>
              <a:rPr lang="en-US" altLang="en-US" sz="2800" smtClean="0"/>
              <a:t>Tipping and boom failures are possible.</a:t>
            </a:r>
          </a:p>
        </p:txBody>
      </p:sp>
      <p:pic>
        <p:nvPicPr>
          <p:cNvPr id="3277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1143000"/>
            <a:ext cx="2081213" cy="541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Text Box 5"/>
          <p:cNvSpPr txBox="1">
            <a:spLocks noChangeArrowheads="1"/>
          </p:cNvSpPr>
          <p:nvPr/>
        </p:nvSpPr>
        <p:spPr bwMode="auto">
          <a:xfrm>
            <a:off x="7162800" y="3429000"/>
            <a:ext cx="14478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b="1"/>
              <a:t>Side load to boom</a:t>
            </a:r>
          </a:p>
        </p:txBody>
      </p:sp>
      <p:sp>
        <p:nvSpPr>
          <p:cNvPr id="32775" name="Line 6"/>
          <p:cNvSpPr>
            <a:spLocks noChangeShapeType="1"/>
          </p:cNvSpPr>
          <p:nvPr/>
        </p:nvSpPr>
        <p:spPr bwMode="auto">
          <a:xfrm flipH="1" flipV="1">
            <a:off x="6324600" y="3733800"/>
            <a:ext cx="838200" cy="304800"/>
          </a:xfrm>
          <a:prstGeom prst="line">
            <a:avLst/>
          </a:prstGeom>
          <a:noFill/>
          <a:ln w="57150">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062" descr="not-lev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8563" y="1905000"/>
            <a:ext cx="2071687"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Rectangle 2056"/>
          <p:cNvSpPr>
            <a:spLocks noGrp="1" noChangeArrowheads="1"/>
          </p:cNvSpPr>
          <p:nvPr>
            <p:ph type="title"/>
          </p:nvPr>
        </p:nvSpPr>
        <p:spPr>
          <a:xfrm>
            <a:off x="0" y="685800"/>
            <a:ext cx="9144000" cy="762000"/>
          </a:xfrm>
        </p:spPr>
        <p:txBody>
          <a:bodyPr lIns="90488" tIns="44450" rIns="90488" bIns="44450"/>
          <a:lstStyle/>
          <a:p>
            <a:pPr eaLnBrk="1" hangingPunct="1"/>
            <a:r>
              <a:rPr lang="en-US" altLang="en-US" smtClean="0">
                <a:cs typeface="Arial" charset="0"/>
              </a:rPr>
              <a:t>Crane Set-Up</a:t>
            </a:r>
          </a:p>
        </p:txBody>
      </p:sp>
      <p:sp>
        <p:nvSpPr>
          <p:cNvPr id="33796" name="Rectangle 2051"/>
          <p:cNvSpPr>
            <a:spLocks noGrp="1" noChangeArrowheads="1"/>
          </p:cNvSpPr>
          <p:nvPr>
            <p:ph idx="1"/>
          </p:nvPr>
        </p:nvSpPr>
        <p:spPr>
          <a:xfrm>
            <a:off x="457200" y="1600200"/>
            <a:ext cx="5562600" cy="4191000"/>
          </a:xfrm>
        </p:spPr>
        <p:txBody>
          <a:bodyPr lIns="90488" tIns="44450" rIns="90488" bIns="44450"/>
          <a:lstStyle/>
          <a:p>
            <a:pPr eaLnBrk="1" hangingPunct="1"/>
            <a:r>
              <a:rPr lang="en-US" altLang="en-US" sz="2400" smtClean="0">
                <a:cs typeface="Arial" charset="0"/>
              </a:rPr>
              <a:t>Proper Leveling </a:t>
            </a:r>
          </a:p>
          <a:p>
            <a:pPr lvl="1" eaLnBrk="1" hangingPunct="1">
              <a:buFont typeface="Wingdings" pitchFamily="2" charset="2"/>
              <a:buChar char="§"/>
            </a:pPr>
            <a:r>
              <a:rPr lang="en-US" altLang="en-US" sz="2000" smtClean="0">
                <a:cs typeface="Arial" charset="0"/>
              </a:rPr>
              <a:t>Target level has low accuracy</a:t>
            </a:r>
          </a:p>
          <a:p>
            <a:pPr lvl="1" eaLnBrk="1" hangingPunct="1">
              <a:buFont typeface="Wingdings" pitchFamily="2" charset="2"/>
              <a:buChar char="§"/>
            </a:pPr>
            <a:r>
              <a:rPr lang="en-US" altLang="en-US" sz="2000" smtClean="0">
                <a:cs typeface="Arial" charset="0"/>
              </a:rPr>
              <a:t>Accurate methods to level</a:t>
            </a:r>
          </a:p>
          <a:p>
            <a:pPr lvl="3" eaLnBrk="1" hangingPunct="1"/>
            <a:r>
              <a:rPr lang="en-US" altLang="en-US" sz="1800" smtClean="0">
                <a:cs typeface="Arial" charset="0"/>
              </a:rPr>
              <a:t> Carpenter’s level</a:t>
            </a:r>
          </a:p>
          <a:p>
            <a:pPr lvl="3" eaLnBrk="1" hangingPunct="1"/>
            <a:r>
              <a:rPr lang="en-US" altLang="en-US" sz="1800" smtClean="0">
                <a:cs typeface="Arial" charset="0"/>
              </a:rPr>
              <a:t> Ball as plumb bob</a:t>
            </a:r>
          </a:p>
        </p:txBody>
      </p:sp>
      <p:sp>
        <p:nvSpPr>
          <p:cNvPr id="33797" name="Rectangle 2054"/>
          <p:cNvSpPr>
            <a:spLocks noChangeArrowheads="1"/>
          </p:cNvSpPr>
          <p:nvPr/>
        </p:nvSpPr>
        <p:spPr bwMode="auto">
          <a:xfrm>
            <a:off x="7559675" y="2514600"/>
            <a:ext cx="7905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a:solidFill>
                  <a:schemeClr val="tx2"/>
                </a:solidFill>
                <a:latin typeface="Verdana" pitchFamily="34" charset="0"/>
                <a:ea typeface="ＭＳ Ｐゴシック" pitchFamily="34" charset="-128"/>
              </a:rPr>
              <a:t>Not </a:t>
            </a:r>
          </a:p>
          <a:p>
            <a:r>
              <a:rPr lang="en-US" altLang="en-US">
                <a:solidFill>
                  <a:schemeClr val="tx2"/>
                </a:solidFill>
                <a:latin typeface="Verdana" pitchFamily="34" charset="0"/>
                <a:ea typeface="ＭＳ Ｐゴシック" pitchFamily="34" charset="-128"/>
              </a:rPr>
              <a:t>level</a:t>
            </a:r>
          </a:p>
        </p:txBody>
      </p:sp>
      <p:pic>
        <p:nvPicPr>
          <p:cNvPr id="33798" name="Picture 2059" descr="level_bub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3946525"/>
            <a:ext cx="2233613"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2061" descr="level_b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5663" y="3962400"/>
            <a:ext cx="2201862"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7"/>
          <p:cNvSpPr>
            <a:spLocks noChangeArrowheads="1"/>
          </p:cNvSpPr>
          <p:nvPr/>
        </p:nvSpPr>
        <p:spPr bwMode="auto">
          <a:xfrm>
            <a:off x="6705600" y="38862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3801"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en-US" altLang="en-US" smtClean="0"/>
          </a:p>
        </p:txBody>
      </p:sp>
      <p:sp>
        <p:nvSpPr>
          <p:cNvPr id="33802"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A4403D2-401E-4E60-B1C9-2395F888F270}" type="slidenum">
              <a:rPr lang="en-US" altLang="en-US" smtClean="0">
                <a:latin typeface="Arial Black" pitchFamily="34" charset="0"/>
              </a:rPr>
              <a:pPr/>
              <a:t>28</a:t>
            </a:fld>
            <a:endParaRPr lang="en-US" altLang="en-US" smtClean="0">
              <a:latin typeface="Arial Black"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Date Placeholder 1"/>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t>AGC of America</a:t>
            </a:r>
          </a:p>
        </p:txBody>
      </p:sp>
      <p:pic>
        <p:nvPicPr>
          <p:cNvPr id="34819" name="Picture 2" descr="CNV0000006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867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0" name="Rectangle 3"/>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en-US" altLang="en-US" sz="1400">
              <a:solidFill>
                <a:srgbClr val="F7FFDF"/>
              </a:solidFill>
              <a:latin typeface="Times New Roman" charset="0"/>
            </a:endParaRPr>
          </a:p>
        </p:txBody>
      </p:sp>
      <p:sp>
        <p:nvSpPr>
          <p:cNvPr id="34821" name="Rectangle 4"/>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endParaRPr lang="en-US" altLang="en-US" sz="1400">
              <a:solidFill>
                <a:srgbClr val="F7FFDF"/>
              </a:solidFill>
              <a:latin typeface="Times New Roman" charset="0"/>
            </a:endParaRPr>
          </a:p>
        </p:txBody>
      </p:sp>
      <p:sp>
        <p:nvSpPr>
          <p:cNvPr id="34822" name="Rectangle 5"/>
          <p:cNvSpPr>
            <a:spLocks noChangeArrowheads="1"/>
          </p:cNvSpPr>
          <p:nvPr/>
        </p:nvSpPr>
        <p:spPr bwMode="auto">
          <a:xfrm>
            <a:off x="65532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5F064BD0-9048-460E-9EB7-91064BC87925}" type="slidenum">
              <a:rPr lang="en-US" altLang="en-US" sz="1400">
                <a:solidFill>
                  <a:srgbClr val="F7FFDF"/>
                </a:solidFill>
                <a:latin typeface="Times New Roman" charset="0"/>
              </a:rPr>
              <a:pPr algn="r"/>
              <a:t>29</a:t>
            </a:fld>
            <a:endParaRPr lang="en-US" altLang="en-US" sz="1400">
              <a:solidFill>
                <a:srgbClr val="F7FFDF"/>
              </a:solidFill>
              <a:latin typeface="Times New Roman" charset="0"/>
            </a:endParaRPr>
          </a:p>
        </p:txBody>
      </p:sp>
      <p:sp>
        <p:nvSpPr>
          <p:cNvPr id="34823" name="Line 6"/>
          <p:cNvSpPr>
            <a:spLocks noChangeShapeType="1"/>
          </p:cNvSpPr>
          <p:nvPr/>
        </p:nvSpPr>
        <p:spPr bwMode="auto">
          <a:xfrm>
            <a:off x="2514600" y="990600"/>
            <a:ext cx="381000" cy="4876800"/>
          </a:xfrm>
          <a:prstGeom prst="line">
            <a:avLst/>
          </a:prstGeom>
          <a:noFill/>
          <a:ln w="76200">
            <a:solidFill>
              <a:schemeClr val="bg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34824" name="Text Box 7"/>
          <p:cNvSpPr txBox="1">
            <a:spLocks noChangeArrowheads="1"/>
          </p:cNvSpPr>
          <p:nvPr/>
        </p:nvSpPr>
        <p:spPr bwMode="auto">
          <a:xfrm>
            <a:off x="5943600" y="1143000"/>
            <a:ext cx="2667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b="1"/>
              <a:t>Use large jobsite </a:t>
            </a:r>
          </a:p>
          <a:p>
            <a:r>
              <a:rPr lang="en-US" altLang="en-US" b="1"/>
              <a:t>plumb-bob to check</a:t>
            </a:r>
          </a:p>
          <a:p>
            <a:r>
              <a:rPr lang="en-US" altLang="en-US" b="1"/>
              <a:t>if crane is level</a:t>
            </a:r>
          </a:p>
        </p:txBody>
      </p:sp>
      <p:sp>
        <p:nvSpPr>
          <p:cNvPr id="34825" name="Text Box 8"/>
          <p:cNvSpPr txBox="1">
            <a:spLocks noChangeArrowheads="1"/>
          </p:cNvSpPr>
          <p:nvPr/>
        </p:nvSpPr>
        <p:spPr bwMode="auto">
          <a:xfrm>
            <a:off x="5973763" y="3473450"/>
            <a:ext cx="3362325"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b="1"/>
              <a:t>If crane is level, load </a:t>
            </a:r>
          </a:p>
          <a:p>
            <a:r>
              <a:rPr lang="en-US" altLang="en-US" b="1"/>
              <a:t>line should be in center </a:t>
            </a:r>
          </a:p>
          <a:p>
            <a:r>
              <a:rPr lang="en-US" altLang="en-US" b="1"/>
              <a:t>of boom at all rotation</a:t>
            </a:r>
          </a:p>
          <a:p>
            <a:r>
              <a:rPr lang="en-US" altLang="en-US" b="1"/>
              <a:t>positions</a:t>
            </a:r>
          </a:p>
        </p:txBody>
      </p:sp>
      <p:sp>
        <p:nvSpPr>
          <p:cNvPr id="34826" name="Line 9"/>
          <p:cNvSpPr>
            <a:spLocks noChangeShapeType="1"/>
          </p:cNvSpPr>
          <p:nvPr/>
        </p:nvSpPr>
        <p:spPr bwMode="auto">
          <a:xfrm flipH="1" flipV="1">
            <a:off x="2819400" y="3429000"/>
            <a:ext cx="3048000" cy="533400"/>
          </a:xfrm>
          <a:prstGeom prst="line">
            <a:avLst/>
          </a:prstGeom>
          <a:noFill/>
          <a:ln w="762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4"/>
          <p:cNvSpPr>
            <a:spLocks noGrp="1" noChangeArrowheads="1"/>
          </p:cNvSpPr>
          <p:nvPr>
            <p:ph type="title" sz="quarter"/>
          </p:nvPr>
        </p:nvSpPr>
        <p:spPr/>
        <p:txBody>
          <a:bodyPr/>
          <a:lstStyle/>
          <a:p>
            <a:pPr eaLnBrk="1" hangingPunct="1"/>
            <a:endParaRPr lang="en-US" altLang="en-US" smtClean="0"/>
          </a:p>
        </p:txBody>
      </p:sp>
      <p:pic>
        <p:nvPicPr>
          <p:cNvPr id="11267" name="Picture 4" descr="AC Boom Failure"/>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r="16327" b="12926"/>
          <a:stretch>
            <a:fillRect/>
          </a:stretch>
        </p:blipFill>
        <p:spPr>
          <a:xfrm>
            <a:off x="0" y="0"/>
            <a:ext cx="3657600" cy="2854325"/>
          </a:xfrm>
          <a:noFill/>
        </p:spPr>
      </p:pic>
      <p:pic>
        <p:nvPicPr>
          <p:cNvPr id="11268" name="Picture 7" descr="AC Hydro tipove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l="8653" t="7692"/>
          <a:stretch>
            <a:fillRect/>
          </a:stretch>
        </p:blipFill>
        <p:spPr>
          <a:xfrm>
            <a:off x="5638800" y="0"/>
            <a:ext cx="3175000" cy="2406650"/>
          </a:xfrm>
          <a:noFill/>
        </p:spPr>
      </p:pic>
      <p:pic>
        <p:nvPicPr>
          <p:cNvPr id="11269" name="Picture 10" descr="AC Truck Crane on end"/>
          <p:cNvPicPr>
            <a:picLocks noGrp="1" noChangeAspect="1" noChangeArrowheads="1"/>
          </p:cNvPicPr>
          <p:nvPr>
            <p:ph sz="quarter" idx="3"/>
          </p:nvPr>
        </p:nvPicPr>
        <p:blipFill>
          <a:blip r:embed="rId4" cstate="print">
            <a:extLst>
              <a:ext uri="{28A0092B-C50C-407E-A947-70E740481C1C}">
                <a14:useLocalDpi xmlns:a14="http://schemas.microsoft.com/office/drawing/2010/main" val="0"/>
              </a:ext>
            </a:extLst>
          </a:blip>
          <a:srcRect/>
          <a:stretch>
            <a:fillRect/>
          </a:stretch>
        </p:blipFill>
        <p:spPr>
          <a:xfrm>
            <a:off x="3733800" y="228600"/>
            <a:ext cx="1828800" cy="2438400"/>
          </a:xfrm>
          <a:noFill/>
        </p:spPr>
      </p:pic>
      <p:sp>
        <p:nvSpPr>
          <p:cNvPr id="11270" name="Slide Number Placeholder 7"/>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4C7C3921-E7C7-4148-8074-4203185F71D5}" type="slidenum">
              <a:rPr lang="en-US" altLang="en-US" smtClean="0">
                <a:solidFill>
                  <a:schemeClr val="tx2"/>
                </a:solidFill>
                <a:cs typeface="Arial" charset="0"/>
              </a:rPr>
              <a:pPr algn="l"/>
              <a:t>3</a:t>
            </a:fld>
            <a:endParaRPr lang="en-US" altLang="en-US" smtClean="0">
              <a:solidFill>
                <a:schemeClr val="tx2"/>
              </a:solidFill>
              <a:cs typeface="Arial" charset="0"/>
            </a:endParaRPr>
          </a:p>
        </p:txBody>
      </p:sp>
      <p:sp>
        <p:nvSpPr>
          <p:cNvPr id="11271" name="Date Placeholder 8"/>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11272" name="Content Placeholder 1"/>
          <p:cNvSpPr>
            <a:spLocks noGrp="1"/>
          </p:cNvSpPr>
          <p:nvPr>
            <p:ph sz="quarter" idx="4"/>
          </p:nvPr>
        </p:nvSpPr>
        <p:spPr/>
        <p:txBody>
          <a:bodyPr/>
          <a:lstStyle/>
          <a:p>
            <a:endParaRPr lang="en-US" altLang="en-US" smtClean="0"/>
          </a:p>
        </p:txBody>
      </p:sp>
      <p:pic>
        <p:nvPicPr>
          <p:cNvPr id="11273" name="Picture 10" descr="\\BOBSHPELITE\Users\Bob Emmerich\Documents\Safecon pictures\Cranes\bridge tipped cra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538" y="2874963"/>
            <a:ext cx="4229100" cy="358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Picture 11" descr="C:\Users\Bob Emmerich\Documents\Safecon pictures\Cranes\Crane Accidents\Crane boom over back 00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79925" y="2895600"/>
            <a:ext cx="4383088"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oShape 7"/>
          <p:cNvSpPr>
            <a:spLocks noChangeArrowheads="1"/>
          </p:cNvSpPr>
          <p:nvPr/>
        </p:nvSpPr>
        <p:spPr bwMode="auto">
          <a:xfrm>
            <a:off x="3886200" y="24384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strVal val="4*#ppt_w"/>
                                          </p:val>
                                        </p:tav>
                                        <p:tav tm="100000">
                                          <p:val>
                                            <p:strVal val="#ppt_w"/>
                                          </p:val>
                                        </p:tav>
                                      </p:tavLst>
                                    </p:anim>
                                    <p:anim calcmode="lin" valueType="num">
                                      <p:cBhvr>
                                        <p:cTn id="8" dur="500" fill="hold"/>
                                        <p:tgtEl>
                                          <p:spTgt spid="1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8"/>
          <p:cNvSpPr>
            <a:spLocks noGrp="1"/>
          </p:cNvSpPr>
          <p:nvPr>
            <p:ph type="title"/>
          </p:nvPr>
        </p:nvSpPr>
        <p:spPr>
          <a:xfrm>
            <a:off x="806450" y="1195388"/>
            <a:ext cx="4648200" cy="762000"/>
          </a:xfrm>
        </p:spPr>
        <p:txBody>
          <a:bodyPr/>
          <a:lstStyle/>
          <a:p>
            <a:pPr eaLnBrk="1" hangingPunct="1"/>
            <a:r>
              <a:rPr lang="en-US" altLang="en-US" sz="2800" smtClean="0">
                <a:solidFill>
                  <a:srgbClr val="800000"/>
                </a:solidFill>
                <a:ea typeface="ＭＳ Ｐゴシック" pitchFamily="34" charset="-128"/>
                <a:cs typeface="Arial" charset="0"/>
              </a:rPr>
              <a:t/>
            </a:r>
            <a:br>
              <a:rPr lang="en-US" altLang="en-US" sz="2800" smtClean="0">
                <a:solidFill>
                  <a:srgbClr val="800000"/>
                </a:solidFill>
                <a:ea typeface="ＭＳ Ｐゴシック" pitchFamily="34" charset="-128"/>
                <a:cs typeface="Arial" charset="0"/>
              </a:rPr>
            </a:br>
            <a:r>
              <a:rPr lang="en-US" altLang="en-US" smtClean="0">
                <a:solidFill>
                  <a:srgbClr val="800000"/>
                </a:solidFill>
                <a:ea typeface="ＭＳ Ｐゴシック" pitchFamily="34" charset="-128"/>
                <a:cs typeface="Arial" charset="0"/>
              </a:rPr>
              <a:t>Weather And </a:t>
            </a:r>
            <a:br>
              <a:rPr lang="en-US" altLang="en-US" smtClean="0">
                <a:solidFill>
                  <a:srgbClr val="800000"/>
                </a:solidFill>
                <a:ea typeface="ＭＳ Ｐゴシック" pitchFamily="34" charset="-128"/>
                <a:cs typeface="Arial" charset="0"/>
              </a:rPr>
            </a:br>
            <a:r>
              <a:rPr lang="en-US" altLang="en-US" smtClean="0">
                <a:solidFill>
                  <a:srgbClr val="800000"/>
                </a:solidFill>
                <a:ea typeface="ＭＳ Ｐゴシック" pitchFamily="34" charset="-128"/>
                <a:cs typeface="Arial" charset="0"/>
              </a:rPr>
              <a:t>Environment</a:t>
            </a:r>
            <a:br>
              <a:rPr lang="en-US" altLang="en-US" smtClean="0">
                <a:solidFill>
                  <a:srgbClr val="800000"/>
                </a:solidFill>
                <a:ea typeface="ＭＳ Ｐゴシック" pitchFamily="34" charset="-128"/>
                <a:cs typeface="Arial" charset="0"/>
              </a:rPr>
            </a:br>
            <a:r>
              <a:rPr lang="en-US" altLang="en-US" smtClean="0">
                <a:solidFill>
                  <a:srgbClr val="800000"/>
                </a:solidFill>
                <a:ea typeface="ＭＳ Ｐゴシック" pitchFamily="34" charset="-128"/>
                <a:cs typeface="Arial" charset="0"/>
              </a:rPr>
              <a:t/>
            </a:r>
            <a:br>
              <a:rPr lang="en-US" altLang="en-US" smtClean="0">
                <a:solidFill>
                  <a:srgbClr val="800000"/>
                </a:solidFill>
                <a:ea typeface="ＭＳ Ｐゴシック" pitchFamily="34" charset="-128"/>
                <a:cs typeface="Arial" charset="0"/>
              </a:rPr>
            </a:br>
            <a:endParaRPr lang="en-US" altLang="en-US" smtClean="0">
              <a:solidFill>
                <a:srgbClr val="800000"/>
              </a:solidFill>
              <a:ea typeface="ＭＳ Ｐゴシック" pitchFamily="34" charset="-128"/>
              <a:cs typeface="Arial" charset="0"/>
            </a:endParaRPr>
          </a:p>
        </p:txBody>
      </p:sp>
      <p:sp>
        <p:nvSpPr>
          <p:cNvPr id="35843" name="Content Placeholder 9"/>
          <p:cNvSpPr>
            <a:spLocks noGrp="1"/>
          </p:cNvSpPr>
          <p:nvPr>
            <p:ph idx="1"/>
          </p:nvPr>
        </p:nvSpPr>
        <p:spPr>
          <a:xfrm>
            <a:off x="228600" y="2057400"/>
            <a:ext cx="7086600" cy="4114800"/>
          </a:xfrm>
        </p:spPr>
        <p:txBody>
          <a:bodyPr/>
          <a:lstStyle/>
          <a:p>
            <a:pPr eaLnBrk="1" hangingPunct="1">
              <a:buFont typeface="Wingdings" pitchFamily="2" charset="2"/>
              <a:buChar char="§"/>
            </a:pPr>
            <a:r>
              <a:rPr lang="en-US" altLang="en-US" sz="2800" smtClean="0">
                <a:ea typeface="ＭＳ Ｐゴシック" pitchFamily="34" charset="-128"/>
                <a:cs typeface="Arial" charset="0"/>
              </a:rPr>
              <a:t>Manufacturer specs</a:t>
            </a:r>
          </a:p>
          <a:p>
            <a:pPr lvl="1" eaLnBrk="1" hangingPunct="1">
              <a:spcBef>
                <a:spcPct val="0"/>
              </a:spcBef>
              <a:buFont typeface="Wingdings" pitchFamily="2" charset="2"/>
              <a:buChar char="§"/>
            </a:pPr>
            <a:r>
              <a:rPr lang="en-US" altLang="en-US" sz="2400" smtClean="0">
                <a:ea typeface="ＭＳ Ｐゴシック" pitchFamily="34" charset="-128"/>
                <a:cs typeface="Arial" charset="0"/>
              </a:rPr>
              <a:t>Some cranes require a reduction in capacity at 20 mph</a:t>
            </a:r>
          </a:p>
          <a:p>
            <a:pPr lvl="1" eaLnBrk="1" hangingPunct="1">
              <a:buFont typeface="Wingdings" pitchFamily="2" charset="2"/>
              <a:buChar char="§"/>
            </a:pPr>
            <a:r>
              <a:rPr lang="en-US" altLang="en-US" sz="2400" smtClean="0">
                <a:ea typeface="ＭＳ Ｐゴシック" pitchFamily="34" charset="-128"/>
                <a:cs typeface="Arial" charset="0"/>
              </a:rPr>
              <a:t>Others consider 0 mph in the load chart</a:t>
            </a:r>
          </a:p>
          <a:p>
            <a:pPr eaLnBrk="1" hangingPunct="1">
              <a:buFont typeface="Wingdings" pitchFamily="2" charset="2"/>
              <a:buChar char="§"/>
            </a:pPr>
            <a:r>
              <a:rPr lang="en-US" altLang="en-US" sz="2800" smtClean="0">
                <a:ea typeface="ＭＳ Ｐゴシック" pitchFamily="34" charset="-128"/>
                <a:cs typeface="Arial" charset="0"/>
              </a:rPr>
              <a:t>Ways to measure </a:t>
            </a:r>
          </a:p>
          <a:p>
            <a:pPr lvl="1" eaLnBrk="1" hangingPunct="1">
              <a:buFont typeface="Wingdings" pitchFamily="2" charset="2"/>
              <a:buChar char="§"/>
            </a:pPr>
            <a:r>
              <a:rPr lang="en-US" altLang="en-US" sz="2400" smtClean="0">
                <a:ea typeface="ＭＳ Ｐゴシック" pitchFamily="34" charset="-128"/>
                <a:cs typeface="Arial" charset="0"/>
              </a:rPr>
              <a:t>Anemometer on the crane boom</a:t>
            </a:r>
          </a:p>
          <a:p>
            <a:pPr lvl="1" eaLnBrk="1" hangingPunct="1">
              <a:buFont typeface="Wingdings" pitchFamily="2" charset="2"/>
              <a:buChar char="§"/>
            </a:pPr>
            <a:r>
              <a:rPr lang="en-US" altLang="en-US" sz="2400" smtClean="0">
                <a:ea typeface="ＭＳ Ｐゴシック" pitchFamily="34" charset="-128"/>
                <a:cs typeface="Arial" charset="0"/>
              </a:rPr>
              <a:t>Flag on the end of the boom</a:t>
            </a:r>
          </a:p>
          <a:p>
            <a:pPr lvl="1" eaLnBrk="1" hangingPunct="1">
              <a:buFont typeface="Wingdings" pitchFamily="2" charset="2"/>
              <a:buChar char="§"/>
            </a:pPr>
            <a:r>
              <a:rPr lang="en-US" altLang="en-US" sz="2400" smtClean="0">
                <a:ea typeface="ＭＳ Ｐゴシック" pitchFamily="34" charset="-128"/>
                <a:cs typeface="Arial" charset="0"/>
              </a:rPr>
              <a:t>Weather channels, internet, etc.</a:t>
            </a:r>
          </a:p>
        </p:txBody>
      </p:sp>
      <p:pic>
        <p:nvPicPr>
          <p:cNvPr id="35844" name="Picture 11" descr="windgauge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2500" y="0"/>
            <a:ext cx="3127375"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314325" y="771525"/>
            <a:ext cx="8839200" cy="762000"/>
          </a:xfrm>
          <a:noFill/>
        </p:spPr>
        <p:txBody>
          <a:bodyPr lIns="90488" tIns="44450" rIns="90488" bIns="44450"/>
          <a:lstStyle/>
          <a:p>
            <a:pPr eaLnBrk="1" hangingPunct="1"/>
            <a:r>
              <a:rPr lang="en-US" altLang="en-US" b="1" smtClean="0">
                <a:solidFill>
                  <a:srgbClr val="800000"/>
                </a:solidFill>
                <a:ea typeface="ＭＳ Ｐゴシック" pitchFamily="34" charset="-128"/>
                <a:cs typeface="Arial" charset="0"/>
              </a:rPr>
              <a:t>Weather And Environment</a:t>
            </a:r>
          </a:p>
        </p:txBody>
      </p:sp>
      <p:sp>
        <p:nvSpPr>
          <p:cNvPr id="4100" name="Rectangle 4"/>
          <p:cNvSpPr>
            <a:spLocks noGrp="1" noChangeArrowheads="1"/>
          </p:cNvSpPr>
          <p:nvPr>
            <p:ph sz="half" idx="1"/>
          </p:nvPr>
        </p:nvSpPr>
        <p:spPr>
          <a:xfrm>
            <a:off x="314325" y="1905000"/>
            <a:ext cx="5029200" cy="3962400"/>
          </a:xfrm>
        </p:spPr>
        <p:txBody>
          <a:bodyPr lIns="90488" tIns="44450" rIns="90488" bIns="44450"/>
          <a:lstStyle/>
          <a:p>
            <a:pPr eaLnBrk="1" hangingPunct="1"/>
            <a:r>
              <a:rPr lang="en-US" altLang="en-US" smtClean="0">
                <a:ea typeface="ＭＳ Ｐゴシック" pitchFamily="34" charset="-128"/>
                <a:cs typeface="Arial" charset="0"/>
              </a:rPr>
              <a:t>Wind on Side of Boom</a:t>
            </a:r>
          </a:p>
          <a:p>
            <a:pPr lvl="1" eaLnBrk="1" hangingPunct="1"/>
            <a:r>
              <a:rPr lang="en-US" altLang="en-US" smtClean="0">
                <a:ea typeface="ＭＳ Ｐゴシック" pitchFamily="34" charset="-128"/>
                <a:cs typeface="Arial" charset="0"/>
              </a:rPr>
              <a:t>Wind acting on the side of the boom  reduces the strength of the boom just like an out-of-level condition.  It is also the direction that makes operation the most difficult.</a:t>
            </a:r>
          </a:p>
          <a:p>
            <a:pPr eaLnBrk="1" hangingPunct="1">
              <a:buFontTx/>
              <a:buNone/>
            </a:pPr>
            <a:endParaRPr lang="en-US" altLang="en-US" smtClean="0">
              <a:ea typeface="ＭＳ Ｐゴシック" pitchFamily="34" charset="-128"/>
              <a:cs typeface="Arial" charset="0"/>
            </a:endParaRPr>
          </a:p>
          <a:p>
            <a:pPr eaLnBrk="1" hangingPunct="1">
              <a:buFontTx/>
              <a:buNone/>
            </a:pPr>
            <a:endParaRPr lang="en-US" altLang="en-US" smtClean="0">
              <a:ea typeface="ＭＳ Ｐゴシック" pitchFamily="34" charset="-128"/>
              <a:cs typeface="Arial" charset="0"/>
            </a:endParaRPr>
          </a:p>
        </p:txBody>
      </p:sp>
      <p:graphicFrame>
        <p:nvGraphicFramePr>
          <p:cNvPr id="4098" name="Object 1024">
            <a:hlinkClick r:id="" action="ppaction://ole?verb=0"/>
          </p:cNvPr>
          <p:cNvGraphicFramePr>
            <a:graphicFrameLocks noGrp="1"/>
          </p:cNvGraphicFramePr>
          <p:nvPr>
            <p:ph sz="half" idx="2"/>
          </p:nvPr>
        </p:nvGraphicFramePr>
        <p:xfrm>
          <a:off x="5818188" y="1371600"/>
          <a:ext cx="2182812" cy="4419600"/>
        </p:xfrm>
        <a:graphic>
          <a:graphicData uri="http://schemas.openxmlformats.org/presentationml/2006/ole">
            <mc:AlternateContent xmlns:mc="http://schemas.openxmlformats.org/markup-compatibility/2006">
              <mc:Choice xmlns:v="urn:schemas-microsoft-com:vml" Requires="v">
                <p:oleObj spid="_x0000_s4109" name="Bitmap Image" r:id="rId4" imgW="1800476" imgH="4904762" progId="Paint.Picture">
                  <p:embed/>
                </p:oleObj>
              </mc:Choice>
              <mc:Fallback>
                <p:oleObj name="Bitmap Image" r:id="rId4" imgW="1800476" imgH="4904762" progId="Paint.Picture">
                  <p:embed/>
                  <p:pic>
                    <p:nvPicPr>
                      <p:cNvPr id="0" name="Object 102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18188" y="1371600"/>
                        <a:ext cx="2182812"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46075" y="1020763"/>
            <a:ext cx="8229600" cy="1371600"/>
          </a:xfrm>
        </p:spPr>
        <p:txBody>
          <a:bodyPr lIns="90488" tIns="44450" rIns="90488" bIns="44450"/>
          <a:lstStyle/>
          <a:p>
            <a:r>
              <a:rPr lang="en-US" altLang="en-US" smtClean="0"/>
              <a:t>Weather and Environment - </a:t>
            </a:r>
            <a:r>
              <a:rPr lang="en-US" altLang="en-US" sz="4000" smtClean="0"/>
              <a:t>Ice and/or Snow-Covered Boom </a:t>
            </a:r>
            <a:r>
              <a:rPr lang="en-US" altLang="en-US" smtClean="0"/>
              <a:t/>
            </a:r>
            <a:br>
              <a:rPr lang="en-US" altLang="en-US" smtClean="0"/>
            </a:br>
            <a:endParaRPr lang="en-US" altLang="en-US" smtClean="0"/>
          </a:p>
        </p:txBody>
      </p:sp>
      <p:sp>
        <p:nvSpPr>
          <p:cNvPr id="16387" name="Rectangle 4"/>
          <p:cNvSpPr>
            <a:spLocks noGrp="1" noChangeArrowheads="1"/>
          </p:cNvSpPr>
          <p:nvPr>
            <p:ph idx="1"/>
          </p:nvPr>
        </p:nvSpPr>
        <p:spPr>
          <a:xfrm>
            <a:off x="0" y="2719388"/>
            <a:ext cx="4191000" cy="3490912"/>
          </a:xfrm>
        </p:spPr>
        <p:txBody>
          <a:bodyPr lIns="90488" tIns="44450" rIns="90488" bIns="44450">
            <a:normAutofit fontScale="62500" lnSpcReduction="20000"/>
          </a:bodyPr>
          <a:lstStyle/>
          <a:p>
            <a:pPr marL="0" indent="0" eaLnBrk="1" hangingPunct="1">
              <a:buFont typeface="Wingdings" pitchFamily="2" charset="2"/>
              <a:buNone/>
              <a:defRPr/>
            </a:pPr>
            <a:endParaRPr lang="en-US" altLang="en-US" sz="2800" dirty="0" smtClean="0"/>
          </a:p>
          <a:p>
            <a:pPr lvl="1">
              <a:defRPr/>
            </a:pPr>
            <a:r>
              <a:rPr lang="en-US" altLang="en-US" sz="4500" dirty="0" smtClean="0"/>
              <a:t>Do not operate the crane when the boom is covered with snow or ice.</a:t>
            </a:r>
          </a:p>
          <a:p>
            <a:pPr lvl="1">
              <a:spcBef>
                <a:spcPts val="0"/>
              </a:spcBef>
              <a:buFont typeface="Arial" panose="020B0604020202020204" pitchFamily="34" charset="0"/>
              <a:buChar char="•"/>
              <a:defRPr/>
            </a:pPr>
            <a:endParaRPr lang="en-US" altLang="en-US" sz="4500" dirty="0" smtClean="0"/>
          </a:p>
          <a:p>
            <a:pPr lvl="1">
              <a:defRPr/>
            </a:pPr>
            <a:r>
              <a:rPr lang="en-US" altLang="en-US" sz="4500" dirty="0" smtClean="0"/>
              <a:t>The weight of snow and ice can be substantial.</a:t>
            </a:r>
          </a:p>
        </p:txBody>
      </p:sp>
      <p:sp>
        <p:nvSpPr>
          <p:cNvPr id="36868" name="Rectangle 5"/>
          <p:cNvSpPr>
            <a:spLocks noChangeArrowheads="1"/>
          </p:cNvSpPr>
          <p:nvPr/>
        </p:nvSpPr>
        <p:spPr bwMode="auto">
          <a:xfrm>
            <a:off x="231775" y="5638800"/>
            <a:ext cx="28892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z="2400" b="1">
                <a:solidFill>
                  <a:schemeClr val="tx2"/>
                </a:solidFill>
                <a:latin typeface="Verdana" pitchFamily="34" charset="0"/>
              </a:rPr>
              <a:t> </a:t>
            </a:r>
          </a:p>
        </p:txBody>
      </p:sp>
      <p:pic>
        <p:nvPicPr>
          <p:cNvPr id="2" name="Picture 1"/>
          <p:cNvPicPr>
            <a:picLocks noChangeAspect="1"/>
          </p:cNvPicPr>
          <p:nvPr/>
        </p:nvPicPr>
        <p:blipFill>
          <a:blip r:embed="rId3"/>
          <a:stretch>
            <a:fillRect/>
          </a:stretch>
        </p:blipFill>
        <p:spPr>
          <a:xfrm>
            <a:off x="4191000" y="2706688"/>
            <a:ext cx="4957763" cy="3305175"/>
          </a:xfrm>
          <a:prstGeom prst="rect">
            <a:avLst/>
          </a:prstGeom>
          <a:ln>
            <a:solidFill>
              <a:schemeClr val="tx1"/>
            </a:solidFill>
          </a:ln>
          <a:effectLst>
            <a:outerShdw blurRad="292100" dist="139700" dir="2700000" algn="ctr" rotWithShape="0">
              <a:schemeClr val="tx1">
                <a:alpha val="65000"/>
              </a:schemeClr>
            </a:outerShdw>
          </a:effectLst>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533400" y="457200"/>
            <a:ext cx="4876800" cy="1295400"/>
          </a:xfrm>
        </p:spPr>
        <p:txBody>
          <a:bodyPr/>
          <a:lstStyle/>
          <a:p>
            <a:pPr eaLnBrk="1" hangingPunct="1"/>
            <a:r>
              <a:rPr lang="en-US" altLang="en-US" b="1" smtClean="0"/>
              <a:t>Power Lines</a:t>
            </a:r>
          </a:p>
        </p:txBody>
      </p:sp>
      <p:sp>
        <p:nvSpPr>
          <p:cNvPr id="37891" name="Rectangle 3"/>
          <p:cNvSpPr>
            <a:spLocks noGrp="1" noChangeArrowheads="1"/>
          </p:cNvSpPr>
          <p:nvPr>
            <p:ph type="body" sz="half" idx="1"/>
          </p:nvPr>
        </p:nvSpPr>
        <p:spPr>
          <a:xfrm>
            <a:off x="228600" y="1981200"/>
            <a:ext cx="4724400" cy="4114800"/>
          </a:xfrm>
        </p:spPr>
        <p:txBody>
          <a:bodyPr/>
          <a:lstStyle/>
          <a:p>
            <a:pPr eaLnBrk="1" hangingPunct="1"/>
            <a:r>
              <a:rPr lang="en-US" altLang="en-US" sz="2800" smtClean="0"/>
              <a:t>You must assume that all power lines are energized unless the utility company confirms that the power line has been de-energized and visibly grounded at the worksite.</a:t>
            </a:r>
          </a:p>
        </p:txBody>
      </p:sp>
      <p:pic>
        <p:nvPicPr>
          <p:cNvPr id="37892" name="Picture 4" descr="crane near power line"/>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l="13144"/>
          <a:stretch>
            <a:fillRect/>
          </a:stretch>
        </p:blipFill>
        <p:spPr>
          <a:xfrm>
            <a:off x="5689600" y="479425"/>
            <a:ext cx="3021013" cy="2609850"/>
          </a:xfrm>
          <a:noFill/>
        </p:spPr>
      </p:pic>
      <p:pic>
        <p:nvPicPr>
          <p:cNvPr id="37893" name="Picture 6" descr="ground leads crane"/>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l="19711" t="19231"/>
          <a:stretch>
            <a:fillRect/>
          </a:stretch>
        </p:blipFill>
        <p:spPr>
          <a:xfrm>
            <a:off x="5257800" y="3165475"/>
            <a:ext cx="3886200" cy="2930525"/>
          </a:xfrm>
          <a:noFill/>
        </p:spPr>
      </p:pic>
      <p:sp>
        <p:nvSpPr>
          <p:cNvPr id="37894" name="Slide Number Placeholder 6"/>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579D9876-CA52-4F83-85BD-F84368D7A34B}" type="slidenum">
              <a:rPr lang="en-US" altLang="en-US" smtClean="0">
                <a:solidFill>
                  <a:schemeClr val="tx2"/>
                </a:solidFill>
                <a:cs typeface="Arial" charset="0"/>
              </a:rPr>
              <a:pPr algn="l"/>
              <a:t>33</a:t>
            </a:fld>
            <a:endParaRPr lang="en-US" altLang="en-US" smtClean="0">
              <a:solidFill>
                <a:schemeClr val="tx2"/>
              </a:solidFill>
              <a:cs typeface="Arial" charset="0"/>
            </a:endParaRPr>
          </a:p>
        </p:txBody>
      </p:sp>
      <p:sp>
        <p:nvSpPr>
          <p:cNvPr id="37895" name="Date Placeholder 7"/>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altLang="en-US" smtClean="0"/>
              <a:t>Clearance from a Power Line </a:t>
            </a:r>
          </a:p>
        </p:txBody>
      </p:sp>
      <p:pic>
        <p:nvPicPr>
          <p:cNvPr id="38915"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447800" y="1371600"/>
            <a:ext cx="7010400" cy="3692371"/>
          </a:xfrm>
        </p:spPr>
      </p:pic>
      <p:sp>
        <p:nvSpPr>
          <p:cNvPr id="38916"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38917"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172C518D-C595-4B67-9C5D-FB6B6D1B022A}" type="slidenum">
              <a:rPr lang="en-US" altLang="en-US" smtClean="0">
                <a:solidFill>
                  <a:schemeClr val="tx2"/>
                </a:solidFill>
                <a:cs typeface="Arial" charset="0"/>
              </a:rPr>
              <a:pPr algn="l"/>
              <a:t>34</a:t>
            </a:fld>
            <a:endParaRPr lang="en-US" altLang="en-US" smtClean="0">
              <a:solidFill>
                <a:schemeClr val="tx2"/>
              </a:solidFill>
              <a:cs typeface="Arial" charset="0"/>
            </a:endParaRPr>
          </a:p>
        </p:txBody>
      </p:sp>
      <p:pic>
        <p:nvPicPr>
          <p:cNvPr id="38918" name="Picture 5"/>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1447800" y="5029200"/>
            <a:ext cx="7010401" cy="245308"/>
          </a:xfrm>
        </p:spPr>
      </p:pic>
      <p:sp>
        <p:nvSpPr>
          <p:cNvPr id="2" name="TextBox 1"/>
          <p:cNvSpPr txBox="1"/>
          <p:nvPr/>
        </p:nvSpPr>
        <p:spPr>
          <a:xfrm>
            <a:off x="914400" y="5334000"/>
            <a:ext cx="6934200" cy="646331"/>
          </a:xfrm>
          <a:prstGeom prst="rect">
            <a:avLst/>
          </a:prstGeom>
          <a:noFill/>
        </p:spPr>
        <p:txBody>
          <a:bodyPr wrap="square" rtlCol="0">
            <a:spAutoFit/>
          </a:bodyPr>
          <a:lstStyle/>
          <a:p>
            <a:pPr marL="285750" indent="-285750">
              <a:buFont typeface="Arial" panose="020B0604020202020204" pitchFamily="34" charset="0"/>
              <a:buChar char="•"/>
            </a:pPr>
            <a:r>
              <a:rPr lang="en-US" dirty="0" smtClean="0"/>
              <a:t>Determine Operating Area – How Far the Crane </a:t>
            </a:r>
            <a:r>
              <a:rPr lang="en-US" dirty="0"/>
              <a:t>C</a:t>
            </a:r>
            <a:r>
              <a:rPr lang="en-US" dirty="0" smtClean="0"/>
              <a:t>an Reach</a:t>
            </a:r>
          </a:p>
          <a:p>
            <a:pPr marL="285750" indent="-285750">
              <a:buFont typeface="Arial" panose="020B0604020202020204" pitchFamily="34" charset="0"/>
              <a:buChar char="•"/>
            </a:pPr>
            <a:r>
              <a:rPr lang="en-US" dirty="0" smtClean="0"/>
              <a:t>If a Power Line in the Area it </a:t>
            </a:r>
            <a:r>
              <a:rPr lang="en-US" b="1" dirty="0" smtClean="0"/>
              <a:t>MUST </a:t>
            </a:r>
            <a:r>
              <a:rPr lang="en-US" dirty="0" smtClean="0"/>
              <a:t>be addressed.</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0" y="762000"/>
            <a:ext cx="9144000" cy="1295400"/>
          </a:xfrm>
        </p:spPr>
        <p:txBody>
          <a:bodyPr/>
          <a:lstStyle/>
          <a:p>
            <a:pPr eaLnBrk="1" hangingPunct="1"/>
            <a:r>
              <a:rPr lang="en-US" altLang="en-US" sz="3200" b="1" smtClean="0"/>
              <a:t>Power Line Safety/Assembly and Disassembly </a:t>
            </a:r>
            <a:r>
              <a:rPr lang="en-US" altLang="en-US" sz="2800" b="1" smtClean="0"/>
              <a:t>(</a:t>
            </a:r>
            <a:r>
              <a:rPr lang="en-US" altLang="en-US" sz="2400" b="1" smtClean="0"/>
              <a:t>under 350 kv) </a:t>
            </a:r>
            <a:r>
              <a:rPr lang="en-US" altLang="en-US" sz="2400" smtClean="0"/>
              <a:t>1926.1407 </a:t>
            </a:r>
            <a:r>
              <a:rPr lang="en-US" altLang="en-US" sz="3500" b="1" smtClean="0"/>
              <a:t/>
            </a:r>
            <a:br>
              <a:rPr lang="en-US" altLang="en-US" sz="3500" b="1" smtClean="0"/>
            </a:br>
            <a:endParaRPr lang="en-US" altLang="en-US" sz="3500" b="1" smtClean="0"/>
          </a:p>
        </p:txBody>
      </p:sp>
      <p:sp>
        <p:nvSpPr>
          <p:cNvPr id="39939" name="Rectangle 3"/>
          <p:cNvSpPr>
            <a:spLocks noGrp="1" noChangeArrowheads="1"/>
          </p:cNvSpPr>
          <p:nvPr>
            <p:ph type="body" sz="half" idx="1"/>
          </p:nvPr>
        </p:nvSpPr>
        <p:spPr>
          <a:xfrm>
            <a:off x="304800" y="1905000"/>
            <a:ext cx="7543800" cy="4114800"/>
          </a:xfrm>
        </p:spPr>
        <p:txBody>
          <a:bodyPr/>
          <a:lstStyle/>
          <a:p>
            <a:pPr eaLnBrk="1" hangingPunct="1"/>
            <a:r>
              <a:rPr lang="en-US" altLang="en-US" sz="2800" b="1" i="1" dirty="0" smtClean="0">
                <a:solidFill>
                  <a:srgbClr val="C00000"/>
                </a:solidFill>
              </a:rPr>
              <a:t>Assembly/disassembly below power lines prohibited</a:t>
            </a:r>
            <a:r>
              <a:rPr lang="en-US" altLang="en-US" sz="2800" b="1" dirty="0" smtClean="0">
                <a:solidFill>
                  <a:srgbClr val="C00000"/>
                </a:solidFill>
              </a:rPr>
              <a:t> </a:t>
            </a:r>
          </a:p>
          <a:p>
            <a:pPr eaLnBrk="1" hangingPunct="1"/>
            <a:r>
              <a:rPr lang="en-US" altLang="en-US" sz="2800" dirty="0" smtClean="0"/>
              <a:t>Ensure that no part of the equipment, load line or load (including rigging and lifting accessories), gets closer than 20 feet to the power line.</a:t>
            </a:r>
          </a:p>
          <a:p>
            <a:pPr eaLnBrk="1" hangingPunct="1"/>
            <a:r>
              <a:rPr lang="en-US" altLang="en-US" sz="2800" i="1" dirty="0" smtClean="0"/>
              <a:t>De-energize and ground the ground the line.</a:t>
            </a:r>
          </a:p>
        </p:txBody>
      </p:sp>
      <p:pic>
        <p:nvPicPr>
          <p:cNvPr id="39940" name="Picture 4"/>
          <p:cNvPicPr>
            <a:picLocks noGrp="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6019800" y="5105400"/>
            <a:ext cx="2590800" cy="1589088"/>
          </a:xfrm>
          <a:noFill/>
        </p:spPr>
      </p:pic>
      <p:sp>
        <p:nvSpPr>
          <p:cNvPr id="39941" name="Slide Number Placeholder 5"/>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BEEEB08C-179C-4490-B9B7-DF57CAEC87C1}" type="slidenum">
              <a:rPr lang="en-US" altLang="en-US" smtClean="0">
                <a:solidFill>
                  <a:schemeClr val="tx2"/>
                </a:solidFill>
                <a:cs typeface="Arial" charset="0"/>
              </a:rPr>
              <a:pPr algn="l"/>
              <a:t>35</a:t>
            </a:fld>
            <a:endParaRPr lang="en-US" altLang="en-US" smtClean="0">
              <a:solidFill>
                <a:schemeClr val="tx2"/>
              </a:solidFill>
              <a:cs typeface="Arial" charset="0"/>
            </a:endParaRPr>
          </a:p>
        </p:txBody>
      </p:sp>
      <p:sp>
        <p:nvSpPr>
          <p:cNvPr id="39942" name="Date Placeholder 6"/>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228600" y="457200"/>
            <a:ext cx="8763000" cy="1371600"/>
          </a:xfrm>
        </p:spPr>
        <p:txBody>
          <a:bodyPr/>
          <a:lstStyle/>
          <a:p>
            <a:pPr eaLnBrk="1" hangingPunct="1"/>
            <a:r>
              <a:rPr lang="en-US" altLang="en-US" smtClean="0"/>
              <a:t>Operations Around Power Lines </a:t>
            </a:r>
            <a:r>
              <a:rPr lang="en-US" altLang="en-US" sz="2400" smtClean="0"/>
              <a:t>(up to 350 kV) - 1926.1408 </a:t>
            </a:r>
          </a:p>
        </p:txBody>
      </p:sp>
      <p:sp>
        <p:nvSpPr>
          <p:cNvPr id="48131" name="Rectangle 3"/>
          <p:cNvSpPr>
            <a:spLocks noGrp="1" noChangeArrowheads="1"/>
          </p:cNvSpPr>
          <p:nvPr>
            <p:ph idx="1"/>
          </p:nvPr>
        </p:nvSpPr>
        <p:spPr>
          <a:xfrm>
            <a:off x="228600" y="2057400"/>
            <a:ext cx="8915400" cy="4114800"/>
          </a:xfrm>
        </p:spPr>
        <p:txBody>
          <a:bodyPr/>
          <a:lstStyle/>
          <a:p>
            <a:pPr eaLnBrk="1" hangingPunct="1">
              <a:lnSpc>
                <a:spcPct val="80000"/>
              </a:lnSpc>
              <a:defRPr/>
            </a:pPr>
            <a:r>
              <a:rPr lang="en-US" altLang="en-US" sz="2800" b="1" i="1" dirty="0" smtClean="0"/>
              <a:t>The employer must make a hazard assessment and </a:t>
            </a:r>
            <a:r>
              <a:rPr lang="en-US" altLang="en-US" sz="2800" b="1" dirty="0" smtClean="0"/>
              <a:t>must define a work zone by demarcating boundaries.</a:t>
            </a:r>
          </a:p>
          <a:p>
            <a:pPr lvl="1" eaLnBrk="1" hangingPunct="1">
              <a:lnSpc>
                <a:spcPct val="80000"/>
              </a:lnSpc>
              <a:defRPr/>
            </a:pPr>
            <a:r>
              <a:rPr lang="en-US" altLang="en-US" b="1" i="1" dirty="0" smtClean="0">
                <a:solidFill>
                  <a:srgbClr val="C00000"/>
                </a:solidFill>
              </a:rPr>
              <a:t>Option 1</a:t>
            </a:r>
            <a:r>
              <a:rPr lang="en-US" altLang="en-US" i="1" dirty="0" smtClean="0">
                <a:solidFill>
                  <a:srgbClr val="C00000"/>
                </a:solidFill>
              </a:rPr>
              <a:t> </a:t>
            </a:r>
            <a:r>
              <a:rPr lang="en-US" altLang="en-US" i="1" dirty="0" smtClean="0"/>
              <a:t>– </a:t>
            </a:r>
            <a:r>
              <a:rPr lang="en-US" altLang="en-US" sz="2400" i="1" dirty="0" smtClean="0"/>
              <a:t>De-energize and ground the ground the line.</a:t>
            </a:r>
          </a:p>
          <a:p>
            <a:pPr marL="457200" lvl="1" indent="0" eaLnBrk="1" hangingPunct="1">
              <a:lnSpc>
                <a:spcPct val="80000"/>
              </a:lnSpc>
              <a:buFont typeface="Wingdings" pitchFamily="2" charset="2"/>
              <a:buNone/>
              <a:defRPr/>
            </a:pPr>
            <a:r>
              <a:rPr lang="en-US" altLang="en-US" sz="2400" i="1" dirty="0" smtClean="0"/>
              <a:t> </a:t>
            </a:r>
          </a:p>
          <a:p>
            <a:pPr lvl="1" eaLnBrk="1" hangingPunct="1">
              <a:lnSpc>
                <a:spcPct val="80000"/>
              </a:lnSpc>
              <a:defRPr/>
            </a:pPr>
            <a:r>
              <a:rPr lang="en-US" altLang="en-US" b="1" i="1" dirty="0" smtClean="0">
                <a:solidFill>
                  <a:srgbClr val="C00000"/>
                </a:solidFill>
              </a:rPr>
              <a:t>Option 2</a:t>
            </a:r>
            <a:r>
              <a:rPr lang="en-US" altLang="en-US" i="1" dirty="0" smtClean="0">
                <a:solidFill>
                  <a:srgbClr val="C00000"/>
                </a:solidFill>
              </a:rPr>
              <a:t> </a:t>
            </a:r>
            <a:r>
              <a:rPr lang="en-US" altLang="en-US" i="1" dirty="0" smtClean="0"/>
              <a:t>- </a:t>
            </a:r>
            <a:r>
              <a:rPr lang="en-US" altLang="en-US" sz="2400" dirty="0" smtClean="0"/>
              <a:t>Ensure that no part of the equipment, load line or load, gets closer than 20 feet to the power line.</a:t>
            </a:r>
          </a:p>
          <a:p>
            <a:pPr lvl="1" eaLnBrk="1" hangingPunct="1">
              <a:lnSpc>
                <a:spcPct val="80000"/>
              </a:lnSpc>
              <a:defRPr/>
            </a:pPr>
            <a:endParaRPr lang="en-US" altLang="en-US" sz="2400" dirty="0" smtClean="0"/>
          </a:p>
          <a:p>
            <a:pPr lvl="1" eaLnBrk="1" hangingPunct="1">
              <a:lnSpc>
                <a:spcPct val="80000"/>
              </a:lnSpc>
              <a:defRPr/>
            </a:pPr>
            <a:r>
              <a:rPr lang="en-US" altLang="en-US" b="1" dirty="0" smtClean="0">
                <a:solidFill>
                  <a:srgbClr val="C00000"/>
                </a:solidFill>
              </a:rPr>
              <a:t>Option 3</a:t>
            </a:r>
            <a:r>
              <a:rPr lang="en-US" altLang="en-US" dirty="0" smtClean="0">
                <a:solidFill>
                  <a:srgbClr val="C00000"/>
                </a:solidFill>
              </a:rPr>
              <a:t> </a:t>
            </a:r>
            <a:r>
              <a:rPr lang="en-US" altLang="en-US" dirty="0" smtClean="0"/>
              <a:t>– </a:t>
            </a:r>
            <a:r>
              <a:rPr lang="en-US" altLang="en-US" sz="2400" dirty="0" smtClean="0"/>
              <a:t>If line voltage is known – cannot get closer than minimum distances in Table A.</a:t>
            </a:r>
          </a:p>
        </p:txBody>
      </p:sp>
      <p:sp>
        <p:nvSpPr>
          <p:cNvPr id="40964"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40965"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EC1FFC0E-C16D-43C9-90D1-48843B72B08D}" type="slidenum">
              <a:rPr lang="en-US" altLang="en-US" smtClean="0">
                <a:solidFill>
                  <a:schemeClr val="tx2"/>
                </a:solidFill>
                <a:cs typeface="Arial" charset="0"/>
              </a:rPr>
              <a:pPr algn="l"/>
              <a:t>36</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5"/>
          <p:cNvSpPr>
            <a:spLocks noGrp="1" noChangeArrowheads="1"/>
          </p:cNvSpPr>
          <p:nvPr>
            <p:ph type="title"/>
          </p:nvPr>
        </p:nvSpPr>
        <p:spPr/>
        <p:txBody>
          <a:bodyPr/>
          <a:lstStyle/>
          <a:p>
            <a:pPr eaLnBrk="1" hangingPunct="1"/>
            <a:endParaRPr lang="en-US" altLang="en-US" smtClean="0"/>
          </a:p>
        </p:txBody>
      </p:sp>
      <p:pic>
        <p:nvPicPr>
          <p:cNvPr id="41987"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2502" r="5084" b="2377"/>
          <a:stretch>
            <a:fillRect/>
          </a:stretch>
        </p:blipFill>
        <p:spPr>
          <a:xfrm>
            <a:off x="0" y="119063"/>
            <a:ext cx="9144000" cy="6532562"/>
          </a:xfrm>
        </p:spPr>
      </p:pic>
      <p:sp>
        <p:nvSpPr>
          <p:cNvPr id="41988"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41989"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7F4D06E4-ADAB-4C3B-95A3-378975A1AB17}" type="slidenum">
              <a:rPr lang="en-US" altLang="en-US" smtClean="0">
                <a:solidFill>
                  <a:schemeClr val="tx2"/>
                </a:solidFill>
                <a:cs typeface="Arial" charset="0"/>
              </a:rPr>
              <a:pPr algn="l"/>
              <a:t>37</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609600" y="609600"/>
            <a:ext cx="8077200" cy="1295400"/>
          </a:xfrm>
        </p:spPr>
        <p:txBody>
          <a:bodyPr/>
          <a:lstStyle/>
          <a:p>
            <a:pPr eaLnBrk="1" hangingPunct="1"/>
            <a:r>
              <a:rPr lang="en-US" altLang="en-US" sz="3500" smtClean="0"/>
              <a:t>Table A </a:t>
            </a:r>
            <a:br>
              <a:rPr lang="en-US" altLang="en-US" sz="3500" smtClean="0"/>
            </a:br>
            <a:r>
              <a:rPr lang="en-US" altLang="en-US" sz="3500" smtClean="0"/>
              <a:t>Minimum Clearance Distances</a:t>
            </a:r>
            <a:br>
              <a:rPr lang="en-US" altLang="en-US" sz="3500" smtClean="0"/>
            </a:br>
            <a:endParaRPr lang="en-US" altLang="en-US" sz="3500" smtClean="0"/>
          </a:p>
        </p:txBody>
      </p:sp>
      <p:sp>
        <p:nvSpPr>
          <p:cNvPr id="43011" name="Rectangle 3"/>
          <p:cNvSpPr>
            <a:spLocks noGrp="1" noChangeArrowheads="1"/>
          </p:cNvSpPr>
          <p:nvPr>
            <p:ph idx="1"/>
          </p:nvPr>
        </p:nvSpPr>
        <p:spPr/>
        <p:txBody>
          <a:bodyPr/>
          <a:lstStyle/>
          <a:p>
            <a:pPr eaLnBrk="1" hangingPunct="1"/>
            <a:r>
              <a:rPr lang="en-US" altLang="en-US" sz="2800" smtClean="0"/>
              <a:t>up to 50kv			 10 feet</a:t>
            </a:r>
          </a:p>
          <a:p>
            <a:pPr eaLnBrk="1" hangingPunct="1"/>
            <a:r>
              <a:rPr lang="en-US" altLang="en-US" sz="2800" smtClean="0"/>
              <a:t>over 50 to 200kv		 15 feet</a:t>
            </a:r>
          </a:p>
          <a:p>
            <a:pPr eaLnBrk="1" hangingPunct="1"/>
            <a:r>
              <a:rPr lang="en-US" altLang="en-US" sz="2800" smtClean="0"/>
              <a:t>over 200 to 350kv		 20 feet</a:t>
            </a:r>
          </a:p>
          <a:p>
            <a:pPr eaLnBrk="1" hangingPunct="1"/>
            <a:r>
              <a:rPr lang="en-US" altLang="en-US" sz="2800" smtClean="0"/>
              <a:t>over 350 to 500kv		 25 feet</a:t>
            </a:r>
          </a:p>
          <a:p>
            <a:pPr eaLnBrk="1" hangingPunct="1"/>
            <a:r>
              <a:rPr lang="en-US" altLang="en-US" sz="2800" smtClean="0"/>
              <a:t>over 500 to 750kv		 35 feet</a:t>
            </a:r>
          </a:p>
          <a:p>
            <a:pPr eaLnBrk="1" hangingPunct="1"/>
            <a:r>
              <a:rPr lang="en-US" altLang="en-US" sz="2800" smtClean="0"/>
              <a:t>over 750 to 1,000kv	 	 45 feet</a:t>
            </a:r>
          </a:p>
          <a:p>
            <a:pPr eaLnBrk="1" hangingPunct="1"/>
            <a:endParaRPr lang="en-US" altLang="en-US" sz="2800" smtClean="0"/>
          </a:p>
        </p:txBody>
      </p:sp>
      <p:sp>
        <p:nvSpPr>
          <p:cNvPr id="43012"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43013"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7DD887FD-81EF-40DE-BCB3-C43235B7EF55}" type="slidenum">
              <a:rPr lang="en-US" altLang="en-US" smtClean="0">
                <a:solidFill>
                  <a:schemeClr val="tx2"/>
                </a:solidFill>
                <a:cs typeface="Arial" charset="0"/>
              </a:rPr>
              <a:pPr algn="l"/>
              <a:t>38</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8"/>
          <p:cNvSpPr>
            <a:spLocks noGrp="1" noChangeArrowheads="1"/>
          </p:cNvSpPr>
          <p:nvPr>
            <p:ph type="title" sz="quarter"/>
          </p:nvPr>
        </p:nvSpPr>
        <p:spPr>
          <a:xfrm>
            <a:off x="304800" y="457200"/>
            <a:ext cx="9021763" cy="838200"/>
          </a:xfrm>
        </p:spPr>
        <p:txBody>
          <a:bodyPr/>
          <a:lstStyle/>
          <a:p>
            <a:pPr eaLnBrk="1" hangingPunct="1"/>
            <a:r>
              <a:rPr lang="en-US" altLang="en-US" smtClean="0"/>
              <a:t>Option 2 &amp; 3 – </a:t>
            </a:r>
            <a:r>
              <a:rPr lang="en-US" altLang="en-US" sz="4000" smtClean="0"/>
              <a:t>Signs and/or barriers</a:t>
            </a:r>
          </a:p>
        </p:txBody>
      </p:sp>
      <p:pic>
        <p:nvPicPr>
          <p:cNvPr id="44035" name="Picture 4" descr="100_1936"/>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l="13559" t="13559" r="23729"/>
          <a:stretch>
            <a:fillRect/>
          </a:stretch>
        </p:blipFill>
        <p:spPr>
          <a:xfrm>
            <a:off x="228600" y="4160838"/>
            <a:ext cx="2286000" cy="2155825"/>
          </a:xfrm>
          <a:noFill/>
        </p:spPr>
      </p:pic>
      <p:sp>
        <p:nvSpPr>
          <p:cNvPr id="44036" name="Content Placeholder 3"/>
          <p:cNvSpPr>
            <a:spLocks noGrp="1"/>
          </p:cNvSpPr>
          <p:nvPr>
            <p:ph sz="quarter" idx="2"/>
          </p:nvPr>
        </p:nvSpPr>
        <p:spPr/>
        <p:txBody>
          <a:bodyPr/>
          <a:lstStyle/>
          <a:p>
            <a:pPr eaLnBrk="1" hangingPunct="1"/>
            <a:endParaRPr lang="en-US" altLang="en-US" smtClean="0"/>
          </a:p>
        </p:txBody>
      </p:sp>
      <p:sp>
        <p:nvSpPr>
          <p:cNvPr id="44037" name="Slide Number Placeholder 7"/>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B11E2CB9-4F22-4D90-AA7A-3C9B5E61D477}" type="slidenum">
              <a:rPr lang="en-US" altLang="en-US" smtClean="0">
                <a:solidFill>
                  <a:schemeClr val="tx2"/>
                </a:solidFill>
                <a:cs typeface="Arial" charset="0"/>
              </a:rPr>
              <a:pPr algn="l"/>
              <a:t>39</a:t>
            </a:fld>
            <a:endParaRPr lang="en-US" altLang="en-US" smtClean="0">
              <a:solidFill>
                <a:schemeClr val="tx2"/>
              </a:solidFill>
              <a:cs typeface="Arial" charset="0"/>
            </a:endParaRPr>
          </a:p>
        </p:txBody>
      </p:sp>
      <p:sp>
        <p:nvSpPr>
          <p:cNvPr id="44038" name="Date Placeholder 8"/>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pic>
        <p:nvPicPr>
          <p:cNvPr id="44039" name="Picture 22" descr="C:\Users\Bob Emmerich\Documents\Safecon pictures\Cranes\100_3660.JPG"/>
          <p:cNvPicPr>
            <a:picLocks noChangeAspect="1" noChangeArrowheads="1"/>
          </p:cNvPicPr>
          <p:nvPr/>
        </p:nvPicPr>
        <p:blipFill>
          <a:blip r:embed="rId3">
            <a:extLst>
              <a:ext uri="{28A0092B-C50C-407E-A947-70E740481C1C}">
                <a14:useLocalDpi xmlns:a14="http://schemas.microsoft.com/office/drawing/2010/main" val="0"/>
              </a:ext>
            </a:extLst>
          </a:blip>
          <a:srcRect l="3903" r="26614"/>
          <a:stretch>
            <a:fillRect/>
          </a:stretch>
        </p:blipFill>
        <p:spPr bwMode="auto">
          <a:xfrm>
            <a:off x="4343400" y="1295400"/>
            <a:ext cx="4678363" cy="505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13" descr="100_2105"/>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8653" t="11539" r="39423" b="19231"/>
          <a:stretch>
            <a:fillRect/>
          </a:stretch>
        </p:blipFill>
        <p:spPr>
          <a:xfrm>
            <a:off x="228600" y="1311275"/>
            <a:ext cx="3276600" cy="2751138"/>
          </a:xfr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algn="ctr" eaLnBrk="1" hangingPunct="1"/>
            <a:r>
              <a:rPr lang="en-US" altLang="en-US" smtClean="0"/>
              <a:t>Causes of Crane-Related Deaths in Construction</a:t>
            </a:r>
          </a:p>
        </p:txBody>
      </p:sp>
      <p:sp>
        <p:nvSpPr>
          <p:cNvPr id="2052" name="Text Box 21"/>
          <p:cNvSpPr txBox="1">
            <a:spLocks noChangeArrowheads="1"/>
          </p:cNvSpPr>
          <p:nvPr/>
        </p:nvSpPr>
        <p:spPr bwMode="auto">
          <a:xfrm>
            <a:off x="6400800" y="3810000"/>
            <a:ext cx="1387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400">
                <a:latin typeface="Verdana" pitchFamily="34" charset="0"/>
              </a:rPr>
              <a:t> 90 deaths</a:t>
            </a:r>
          </a:p>
        </p:txBody>
      </p:sp>
      <p:sp>
        <p:nvSpPr>
          <p:cNvPr id="2053" name="Text Box 23"/>
          <p:cNvSpPr txBox="1">
            <a:spLocks noChangeArrowheads="1"/>
          </p:cNvSpPr>
          <p:nvPr/>
        </p:nvSpPr>
        <p:spPr bwMode="auto">
          <a:xfrm>
            <a:off x="7489825" y="2201863"/>
            <a:ext cx="13493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altLang="en-US">
              <a:latin typeface="Verdana" pitchFamily="34" charset="0"/>
            </a:endParaRPr>
          </a:p>
        </p:txBody>
      </p:sp>
      <p:sp>
        <p:nvSpPr>
          <p:cNvPr id="2054" name="Text Box 29"/>
          <p:cNvSpPr txBox="1">
            <a:spLocks noChangeArrowheads="1"/>
          </p:cNvSpPr>
          <p:nvPr/>
        </p:nvSpPr>
        <p:spPr bwMode="auto">
          <a:xfrm>
            <a:off x="7391400" y="2286000"/>
            <a:ext cx="11826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400">
                <a:solidFill>
                  <a:schemeClr val="bg2"/>
                </a:solidFill>
                <a:latin typeface="Verdana" pitchFamily="34" charset="0"/>
              </a:rPr>
              <a:t>132 deaths</a:t>
            </a:r>
          </a:p>
        </p:txBody>
      </p:sp>
      <p:sp>
        <p:nvSpPr>
          <p:cNvPr id="2055" name="Text Box 32"/>
          <p:cNvSpPr txBox="1">
            <a:spLocks noChangeArrowheads="1"/>
          </p:cNvSpPr>
          <p:nvPr/>
        </p:nvSpPr>
        <p:spPr bwMode="auto">
          <a:xfrm>
            <a:off x="5203825" y="3192463"/>
            <a:ext cx="184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altLang="en-US" sz="1400">
              <a:solidFill>
                <a:schemeClr val="bg2"/>
              </a:solidFill>
              <a:latin typeface="Verdana" pitchFamily="34" charset="0"/>
            </a:endParaRPr>
          </a:p>
        </p:txBody>
      </p:sp>
      <p:graphicFrame>
        <p:nvGraphicFramePr>
          <p:cNvPr id="2050" name="Object 21"/>
          <p:cNvGraphicFramePr>
            <a:graphicFrameLocks noChangeAspect="1"/>
          </p:cNvGraphicFramePr>
          <p:nvPr/>
        </p:nvGraphicFramePr>
        <p:xfrm>
          <a:off x="0" y="2225675"/>
          <a:ext cx="8991600" cy="3800475"/>
        </p:xfrm>
        <a:graphic>
          <a:graphicData uri="http://schemas.openxmlformats.org/presentationml/2006/ole">
            <mc:AlternateContent xmlns:mc="http://schemas.openxmlformats.org/markup-compatibility/2006">
              <mc:Choice xmlns:v="urn:schemas-microsoft-com:vml" Requires="v">
                <p:oleObj spid="_x0000_s2065" name="Chart" r:id="rId4" imgW="6743754" imgH="3009798" progId="Excel.Chart.8">
                  <p:embed/>
                </p:oleObj>
              </mc:Choice>
              <mc:Fallback>
                <p:oleObj name="Chart" r:id="rId4" imgW="6743754" imgH="3009798" progId="Excel.Chart.8">
                  <p:embed/>
                  <p:pic>
                    <p:nvPicPr>
                      <p:cNvPr id="0" name="Object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225675"/>
                        <a:ext cx="8991600" cy="380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56" name="Rectangle 6"/>
          <p:cNvSpPr>
            <a:spLocks noChangeArrowheads="1"/>
          </p:cNvSpPr>
          <p:nvPr/>
        </p:nvSpPr>
        <p:spPr bwMode="auto">
          <a:xfrm>
            <a:off x="30163" y="6172200"/>
            <a:ext cx="7467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900" i="1">
                <a:latin typeface="Verdana" pitchFamily="34" charset="0"/>
              </a:rPr>
              <a:t>Source: U.S. Bureau of Labor Statistics Census of Fatal Occupational Injuries Research File</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152400"/>
            <a:ext cx="8229600" cy="1371600"/>
          </a:xfrm>
        </p:spPr>
        <p:txBody>
          <a:bodyPr/>
          <a:lstStyle/>
          <a:p>
            <a:pPr eaLnBrk="1" hangingPunct="1"/>
            <a:r>
              <a:rPr lang="en-US" altLang="en-US" sz="3500" b="1" smtClean="0"/>
              <a:t/>
            </a:r>
            <a:br>
              <a:rPr lang="en-US" altLang="en-US" sz="3500" b="1" smtClean="0"/>
            </a:br>
            <a:r>
              <a:rPr lang="en-US" altLang="en-US" sz="3500" b="1" smtClean="0"/>
              <a:t>Operations Around Power Lines </a:t>
            </a:r>
            <a:br>
              <a:rPr lang="en-US" altLang="en-US" sz="3500" b="1" smtClean="0"/>
            </a:br>
            <a:r>
              <a:rPr lang="en-US" altLang="en-US" sz="2400" b="1" smtClean="0"/>
              <a:t>(over 350 kV) -  </a:t>
            </a:r>
            <a:r>
              <a:rPr lang="en-US" altLang="en-US" sz="2400" smtClean="0"/>
              <a:t>1926.1409</a:t>
            </a:r>
          </a:p>
        </p:txBody>
      </p:sp>
      <p:sp>
        <p:nvSpPr>
          <p:cNvPr id="45059" name="Rectangle 3"/>
          <p:cNvSpPr>
            <a:spLocks noGrp="1" noChangeArrowheads="1"/>
          </p:cNvSpPr>
          <p:nvPr>
            <p:ph type="body" sz="half" idx="1"/>
          </p:nvPr>
        </p:nvSpPr>
        <p:spPr>
          <a:xfrm>
            <a:off x="15875" y="1752600"/>
            <a:ext cx="5105400" cy="3810000"/>
          </a:xfrm>
        </p:spPr>
        <p:txBody>
          <a:bodyPr/>
          <a:lstStyle/>
          <a:p>
            <a:pPr eaLnBrk="1" hangingPunct="1"/>
            <a:r>
              <a:rPr lang="en-US" altLang="en-US" sz="2800" smtClean="0"/>
              <a:t>The requirements of 1926.1407 and  1926.1408 apply to power lines over 350 kV, </a:t>
            </a:r>
          </a:p>
          <a:p>
            <a:pPr eaLnBrk="1" hangingPunct="1"/>
            <a:r>
              <a:rPr lang="en-US" altLang="en-US" sz="2800" smtClean="0"/>
              <a:t>Wherever the distance </a:t>
            </a:r>
            <a:r>
              <a:rPr lang="en-US" altLang="en-US" sz="2800" smtClean="0">
                <a:solidFill>
                  <a:srgbClr val="FFFF00"/>
                </a:solidFill>
              </a:rPr>
              <a:t>“</a:t>
            </a:r>
            <a:r>
              <a:rPr lang="en-US" altLang="en-US" sz="2800" smtClean="0">
                <a:solidFill>
                  <a:srgbClr val="C00000"/>
                </a:solidFill>
              </a:rPr>
              <a:t>20 feet” </a:t>
            </a:r>
            <a:r>
              <a:rPr lang="en-US" altLang="en-US" sz="2800" smtClean="0"/>
              <a:t>is specified, the distance </a:t>
            </a:r>
            <a:r>
              <a:rPr lang="en-US" altLang="en-US" sz="2800" smtClean="0">
                <a:solidFill>
                  <a:srgbClr val="FFFF00"/>
                </a:solidFill>
              </a:rPr>
              <a:t>“</a:t>
            </a:r>
            <a:r>
              <a:rPr lang="en-US" altLang="en-US" sz="2800" smtClean="0">
                <a:solidFill>
                  <a:srgbClr val="C00000"/>
                </a:solidFill>
              </a:rPr>
              <a:t>50 feet” </a:t>
            </a:r>
            <a:r>
              <a:rPr lang="en-US" altLang="en-US" sz="2800" smtClean="0"/>
              <a:t>shall be substituted.</a:t>
            </a:r>
          </a:p>
        </p:txBody>
      </p:sp>
      <p:pic>
        <p:nvPicPr>
          <p:cNvPr id="45060" name="Picture 7" descr="power lin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227638" y="1676400"/>
            <a:ext cx="3886200" cy="2933700"/>
          </a:xfrm>
          <a:noFill/>
        </p:spPr>
      </p:pic>
      <p:sp>
        <p:nvSpPr>
          <p:cNvPr id="45061" name="Slide Number Placeholder 5"/>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183421B8-0D24-4205-B206-418E9F667F85}" type="slidenum">
              <a:rPr lang="en-US" altLang="en-US" smtClean="0">
                <a:solidFill>
                  <a:schemeClr val="tx2"/>
                </a:solidFill>
                <a:cs typeface="Arial" charset="0"/>
              </a:rPr>
              <a:pPr algn="l"/>
              <a:t>40</a:t>
            </a:fld>
            <a:endParaRPr lang="en-US" altLang="en-US" smtClean="0">
              <a:solidFill>
                <a:schemeClr val="tx2"/>
              </a:solidFill>
              <a:cs typeface="Arial" charset="0"/>
            </a:endParaRPr>
          </a:p>
        </p:txBody>
      </p:sp>
      <p:sp>
        <p:nvSpPr>
          <p:cNvPr id="45062" name="Date Placeholder 6"/>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7" name="AutoShape 7"/>
          <p:cNvSpPr>
            <a:spLocks noChangeArrowheads="1"/>
          </p:cNvSpPr>
          <p:nvPr/>
        </p:nvSpPr>
        <p:spPr bwMode="auto">
          <a:xfrm>
            <a:off x="6858000" y="28194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altLang="en-US" smtClean="0"/>
              <a:t>Operations closer than the minimum - </a:t>
            </a:r>
            <a:r>
              <a:rPr lang="en-US" altLang="en-US" sz="3200" smtClean="0"/>
              <a:t>1926.1410</a:t>
            </a:r>
          </a:p>
        </p:txBody>
      </p:sp>
      <p:sp>
        <p:nvSpPr>
          <p:cNvPr id="46083" name="Rectangle 3"/>
          <p:cNvSpPr>
            <a:spLocks noGrp="1" noChangeArrowheads="1"/>
          </p:cNvSpPr>
          <p:nvPr>
            <p:ph idx="1"/>
          </p:nvPr>
        </p:nvSpPr>
        <p:spPr>
          <a:xfrm>
            <a:off x="381000" y="1981200"/>
            <a:ext cx="8534400" cy="4495800"/>
          </a:xfrm>
        </p:spPr>
        <p:txBody>
          <a:bodyPr/>
          <a:lstStyle/>
          <a:p>
            <a:pPr eaLnBrk="1" hangingPunct="1">
              <a:lnSpc>
                <a:spcPct val="90000"/>
              </a:lnSpc>
            </a:pPr>
            <a:r>
              <a:rPr lang="en-US" altLang="en-US" sz="2800" smtClean="0"/>
              <a:t>Equipment operations in which any part of the equipment is closer than the minimum approach distance under Table A to an energized power line is prohibited, except when the following requirements are met:</a:t>
            </a:r>
          </a:p>
          <a:p>
            <a:pPr eaLnBrk="1" hangingPunct="1">
              <a:lnSpc>
                <a:spcPct val="90000"/>
              </a:lnSpc>
            </a:pPr>
            <a:endParaRPr lang="en-US" altLang="en-US" sz="1400" smtClean="0"/>
          </a:p>
          <a:p>
            <a:pPr lvl="1" eaLnBrk="1" hangingPunct="1">
              <a:lnSpc>
                <a:spcPct val="90000"/>
              </a:lnSpc>
            </a:pPr>
            <a:r>
              <a:rPr lang="en-US" altLang="en-US" sz="2400" smtClean="0"/>
              <a:t>It is infeasible to do the work without breaching the minimum approach distance.</a:t>
            </a:r>
          </a:p>
          <a:p>
            <a:pPr lvl="1" eaLnBrk="1" hangingPunct="1">
              <a:lnSpc>
                <a:spcPct val="90000"/>
              </a:lnSpc>
            </a:pPr>
            <a:r>
              <a:rPr lang="en-US" altLang="en-US" sz="2400" smtClean="0"/>
              <a:t>After consultation with the utility, it is infeasible to de-energize and ground the line or relocate the line.</a:t>
            </a:r>
          </a:p>
        </p:txBody>
      </p:sp>
      <p:sp>
        <p:nvSpPr>
          <p:cNvPr id="46084"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46085"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CF9A76EA-95FB-4DD3-93B5-9A3A26D960C4}" type="slidenum">
              <a:rPr lang="en-US" altLang="en-US" smtClean="0">
                <a:solidFill>
                  <a:schemeClr val="tx2"/>
                </a:solidFill>
                <a:cs typeface="Arial" charset="0"/>
              </a:rPr>
              <a:pPr algn="l"/>
              <a:t>41</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Date Placeholder 3"/>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5124" name="Slide Number Placeholder 2"/>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63D0F825-7167-4C42-A2C6-2F95A51AFE4F}" type="slidenum">
              <a:rPr lang="en-US" altLang="en-US" smtClean="0">
                <a:solidFill>
                  <a:schemeClr val="tx2"/>
                </a:solidFill>
                <a:cs typeface="Arial" charset="0"/>
              </a:rPr>
              <a:pPr algn="l"/>
              <a:t>42</a:t>
            </a:fld>
            <a:endParaRPr lang="en-US" altLang="en-US" smtClean="0">
              <a:solidFill>
                <a:schemeClr val="tx2"/>
              </a:solidFill>
              <a:cs typeface="Arial" charset="0"/>
            </a:endParaRPr>
          </a:p>
        </p:txBody>
      </p:sp>
      <p:sp>
        <p:nvSpPr>
          <p:cNvPr id="5125" name="Text Box 2"/>
          <p:cNvSpPr txBox="1">
            <a:spLocks noChangeArrowheads="1"/>
          </p:cNvSpPr>
          <p:nvPr/>
        </p:nvSpPr>
        <p:spPr bwMode="auto">
          <a:xfrm>
            <a:off x="228600" y="1676400"/>
            <a:ext cx="2667000" cy="1828800"/>
          </a:xfrm>
          <a:prstGeom prst="rect">
            <a:avLst/>
          </a:prstGeom>
          <a:solidFill>
            <a:schemeClr val="bg1"/>
          </a:solidFill>
          <a:ln w="9525">
            <a:solidFill>
              <a:srgbClr val="000000"/>
            </a:solidFill>
            <a:miter lim="800000"/>
            <a:headEnd/>
            <a:tailEnd/>
          </a:ln>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b="1" i="1">
                <a:solidFill>
                  <a:srgbClr val="000000"/>
                </a:solidFill>
                <a:ea typeface="MS Pゴシック" pitchFamily="-92" charset="-128"/>
              </a:rPr>
              <a:t>Must Show</a:t>
            </a:r>
            <a:r>
              <a:rPr lang="en-US" altLang="en-US" sz="1600">
                <a:solidFill>
                  <a:srgbClr val="000000"/>
                </a:solidFill>
                <a:ea typeface="MS Pゴシック" pitchFamily="-92" charset="-128"/>
              </a:rPr>
              <a:t>:</a:t>
            </a:r>
          </a:p>
          <a:p>
            <a:pPr>
              <a:buFontTx/>
              <a:buChar char="•"/>
            </a:pPr>
            <a:r>
              <a:rPr lang="en-US" altLang="en-US">
                <a:solidFill>
                  <a:srgbClr val="000000"/>
                </a:solidFill>
                <a:ea typeface="MS Pゴシック" pitchFamily="-92" charset="-128"/>
              </a:rPr>
              <a:t> Staying Outside Zone</a:t>
            </a:r>
          </a:p>
          <a:p>
            <a:r>
              <a:rPr lang="en-US" altLang="en-US">
                <a:solidFill>
                  <a:srgbClr val="000000"/>
                </a:solidFill>
                <a:ea typeface="MS Pゴシック" pitchFamily="-92" charset="-128"/>
              </a:rPr>
              <a:t>   is Infeasible</a:t>
            </a:r>
          </a:p>
          <a:p>
            <a:pPr>
              <a:buFontTx/>
              <a:buChar char="•"/>
            </a:pPr>
            <a:r>
              <a:rPr lang="en-US" altLang="en-US">
                <a:solidFill>
                  <a:srgbClr val="000000"/>
                </a:solidFill>
                <a:ea typeface="MS Pゴシック" pitchFamily="-92" charset="-128"/>
              </a:rPr>
              <a:t> Infeasible to  </a:t>
            </a:r>
          </a:p>
          <a:p>
            <a:r>
              <a:rPr lang="en-US" altLang="en-US">
                <a:solidFill>
                  <a:srgbClr val="000000"/>
                </a:solidFill>
                <a:ea typeface="MS Pゴシック" pitchFamily="-92" charset="-128"/>
              </a:rPr>
              <a:t>  Deenergize and </a:t>
            </a:r>
          </a:p>
          <a:p>
            <a:r>
              <a:rPr lang="en-US" altLang="en-US">
                <a:solidFill>
                  <a:srgbClr val="000000"/>
                </a:solidFill>
                <a:ea typeface="MS Pゴシック" pitchFamily="-92" charset="-128"/>
              </a:rPr>
              <a:t>  Ground</a:t>
            </a:r>
          </a:p>
        </p:txBody>
      </p:sp>
      <p:sp>
        <p:nvSpPr>
          <p:cNvPr id="5126" name="Text Box 3"/>
          <p:cNvSpPr txBox="1">
            <a:spLocks noChangeArrowheads="1"/>
          </p:cNvSpPr>
          <p:nvPr/>
        </p:nvSpPr>
        <p:spPr bwMode="auto">
          <a:xfrm>
            <a:off x="457200" y="538163"/>
            <a:ext cx="8686800" cy="523875"/>
          </a:xfrm>
          <a:prstGeom prst="rect">
            <a:avLst/>
          </a:prstGeom>
          <a:solidFill>
            <a:schemeClr val="bg1"/>
          </a:solidFill>
          <a:ln w="19050">
            <a:solidFill>
              <a:schemeClr val="tx1"/>
            </a:solidFill>
            <a:miter lim="800000"/>
            <a:headEnd/>
            <a:tailEnd/>
          </a:ln>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z="2800" b="1">
                <a:ea typeface="MS Pゴシック" pitchFamily="-92" charset="-128"/>
              </a:rPr>
              <a:t>Intentionally Working Closer Than Table A Zone</a:t>
            </a:r>
          </a:p>
        </p:txBody>
      </p:sp>
      <p:sp>
        <p:nvSpPr>
          <p:cNvPr id="5127" name="Text Box 4"/>
          <p:cNvSpPr txBox="1">
            <a:spLocks noChangeArrowheads="1"/>
          </p:cNvSpPr>
          <p:nvPr/>
        </p:nvSpPr>
        <p:spPr bwMode="auto">
          <a:xfrm>
            <a:off x="4495800" y="1295400"/>
            <a:ext cx="3316288" cy="346075"/>
          </a:xfrm>
          <a:prstGeom prst="rect">
            <a:avLst/>
          </a:prstGeom>
          <a:solidFill>
            <a:schemeClr val="bg1"/>
          </a:solidFill>
          <a:ln w="9525">
            <a:solidFill>
              <a:srgbClr val="000000"/>
            </a:solidFill>
            <a:miter lim="800000"/>
            <a:headEnd/>
            <a:tailEnd/>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z="1600" b="1">
                <a:ea typeface="MS Pゴシック" pitchFamily="-92" charset="-128"/>
              </a:rPr>
              <a:t>All of the following are required:</a:t>
            </a:r>
          </a:p>
        </p:txBody>
      </p:sp>
      <p:graphicFrame>
        <p:nvGraphicFramePr>
          <p:cNvPr id="5122" name="Object 6"/>
          <p:cNvGraphicFramePr>
            <a:graphicFrameLocks noChangeAspect="1"/>
          </p:cNvGraphicFramePr>
          <p:nvPr/>
        </p:nvGraphicFramePr>
        <p:xfrm>
          <a:off x="320675" y="3657600"/>
          <a:ext cx="2590800" cy="2830513"/>
        </p:xfrm>
        <a:graphic>
          <a:graphicData uri="http://schemas.openxmlformats.org/presentationml/2006/ole">
            <mc:AlternateContent xmlns:mc="http://schemas.openxmlformats.org/markup-compatibility/2006">
              <mc:Choice xmlns:v="urn:schemas-microsoft-com:vml" Requires="v">
                <p:oleObj spid="_x0000_s5137" name="Photo Editor Photo" r:id="rId4" imgW="14628571" imgH="9554909" progId="MSPhotoEd.3">
                  <p:embed/>
                </p:oleObj>
              </mc:Choice>
              <mc:Fallback>
                <p:oleObj name="Photo Editor Photo" r:id="rId4" imgW="14628571" imgH="9554909" progId="MSPhotoEd.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675" y="3657600"/>
                        <a:ext cx="2590800" cy="283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28" name="Text Box 7"/>
          <p:cNvSpPr txBox="1">
            <a:spLocks noChangeArrowheads="1"/>
          </p:cNvSpPr>
          <p:nvPr/>
        </p:nvSpPr>
        <p:spPr bwMode="auto">
          <a:xfrm>
            <a:off x="3810000" y="1600200"/>
            <a:ext cx="4724400" cy="4572000"/>
          </a:xfrm>
          <a:prstGeom prst="rect">
            <a:avLst/>
          </a:prstGeom>
          <a:solidFill>
            <a:schemeClr val="bg1"/>
          </a:solidFill>
          <a:ln w="9525">
            <a:solidFill>
              <a:srgbClr val="000000"/>
            </a:solidFill>
            <a:miter lim="800000"/>
            <a:headEnd/>
            <a:tailEnd/>
          </a:ln>
        </p:spPr>
        <p:txBody>
          <a:bodyPr/>
          <a:lstStyle>
            <a:lvl1pPr marL="457200" indent="-457200">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buFontTx/>
              <a:buAutoNum type="arabicPeriod"/>
            </a:pPr>
            <a:r>
              <a:rPr lang="en-US" altLang="en-US" sz="1600">
                <a:solidFill>
                  <a:srgbClr val="000000"/>
                </a:solidFill>
                <a:ea typeface="MS Pゴシック" pitchFamily="-92" charset="-128"/>
              </a:rPr>
              <a:t>Power Line Owner – </a:t>
            </a:r>
            <a:r>
              <a:rPr lang="en-US" altLang="en-US" sz="1600" b="1">
                <a:solidFill>
                  <a:srgbClr val="000000"/>
                </a:solidFill>
                <a:ea typeface="MS Pゴシック" pitchFamily="-92" charset="-128"/>
              </a:rPr>
              <a:t>Sets Minimum Approach Distance</a:t>
            </a:r>
          </a:p>
          <a:p>
            <a:pPr>
              <a:spcBef>
                <a:spcPct val="50000"/>
              </a:spcBef>
              <a:buFontTx/>
              <a:buAutoNum type="arabicPeriod"/>
            </a:pPr>
            <a:r>
              <a:rPr lang="en-US" altLang="en-US" sz="1600">
                <a:solidFill>
                  <a:srgbClr val="000000"/>
                </a:solidFill>
                <a:ea typeface="MS Pゴシック" pitchFamily="-92" charset="-128"/>
              </a:rPr>
              <a:t>Planning Meeting – Procedures</a:t>
            </a:r>
          </a:p>
          <a:p>
            <a:pPr>
              <a:spcBef>
                <a:spcPct val="50000"/>
              </a:spcBef>
              <a:buFontTx/>
              <a:buAutoNum type="arabicPeriod"/>
            </a:pPr>
            <a:r>
              <a:rPr lang="en-US" altLang="en-US" sz="1600">
                <a:solidFill>
                  <a:srgbClr val="000000"/>
                </a:solidFill>
                <a:ea typeface="MS Pゴシック" pitchFamily="-92" charset="-128"/>
              </a:rPr>
              <a:t>Dedicated Spotter</a:t>
            </a:r>
          </a:p>
          <a:p>
            <a:pPr>
              <a:spcBef>
                <a:spcPct val="50000"/>
              </a:spcBef>
              <a:buFontTx/>
              <a:buAutoNum type="arabicPeriod"/>
            </a:pPr>
            <a:r>
              <a:rPr lang="en-US" altLang="en-US" sz="1600">
                <a:solidFill>
                  <a:srgbClr val="000000"/>
                </a:solidFill>
                <a:ea typeface="MS Pゴシック" pitchFamily="-92" charset="-128"/>
              </a:rPr>
              <a:t>Elevated Warning Line or Barricade</a:t>
            </a:r>
          </a:p>
          <a:p>
            <a:pPr>
              <a:spcBef>
                <a:spcPct val="50000"/>
              </a:spcBef>
              <a:buFontTx/>
              <a:buAutoNum type="arabicPeriod"/>
            </a:pPr>
            <a:r>
              <a:rPr lang="en-US" altLang="en-US" sz="1600" b="1">
                <a:solidFill>
                  <a:srgbClr val="C00000"/>
                </a:solidFill>
                <a:ea typeface="MS Pゴシック" pitchFamily="-92" charset="-128"/>
              </a:rPr>
              <a:t>Insulating Link/Device</a:t>
            </a:r>
          </a:p>
          <a:p>
            <a:pPr>
              <a:spcBef>
                <a:spcPct val="50000"/>
              </a:spcBef>
              <a:buFontTx/>
              <a:buAutoNum type="arabicPeriod"/>
            </a:pPr>
            <a:r>
              <a:rPr lang="en-US" altLang="en-US" sz="1600">
                <a:solidFill>
                  <a:srgbClr val="000000"/>
                </a:solidFill>
                <a:ea typeface="MS Pゴシック" pitchFamily="-92" charset="-128"/>
              </a:rPr>
              <a:t>Nonconductive Rigging</a:t>
            </a:r>
          </a:p>
          <a:p>
            <a:pPr>
              <a:spcBef>
                <a:spcPct val="50000"/>
              </a:spcBef>
              <a:buFontTx/>
              <a:buAutoNum type="arabicPeriod"/>
            </a:pPr>
            <a:r>
              <a:rPr lang="en-US" altLang="en-US" sz="1600">
                <a:solidFill>
                  <a:srgbClr val="000000"/>
                </a:solidFill>
                <a:ea typeface="MS Pゴシック" pitchFamily="-92" charset="-128"/>
              </a:rPr>
              <a:t>Range Limiter (if Equipped)</a:t>
            </a:r>
          </a:p>
          <a:p>
            <a:pPr>
              <a:spcBef>
                <a:spcPct val="50000"/>
              </a:spcBef>
              <a:buFontTx/>
              <a:buAutoNum type="arabicPeriod"/>
            </a:pPr>
            <a:r>
              <a:rPr lang="en-US" altLang="en-US" sz="1600">
                <a:solidFill>
                  <a:srgbClr val="000000"/>
                </a:solidFill>
                <a:ea typeface="MS Pゴシック" pitchFamily="-92" charset="-128"/>
              </a:rPr>
              <a:t>Nonconductive Tag Line (if used)</a:t>
            </a:r>
          </a:p>
          <a:p>
            <a:pPr>
              <a:spcBef>
                <a:spcPct val="50000"/>
              </a:spcBef>
              <a:buFontTx/>
              <a:buAutoNum type="arabicPeriod"/>
            </a:pPr>
            <a:r>
              <a:rPr lang="en-US" altLang="en-US" sz="1600">
                <a:solidFill>
                  <a:srgbClr val="000000"/>
                </a:solidFill>
                <a:ea typeface="MS Pゴシック" pitchFamily="-92" charset="-128"/>
              </a:rPr>
              <a:t>Barricades  - 10 feet from Equipment</a:t>
            </a:r>
          </a:p>
          <a:p>
            <a:pPr>
              <a:spcBef>
                <a:spcPct val="50000"/>
              </a:spcBef>
              <a:buFontTx/>
              <a:buAutoNum type="arabicPeriod"/>
            </a:pPr>
            <a:r>
              <a:rPr lang="en-US" altLang="en-US" sz="1600">
                <a:solidFill>
                  <a:srgbClr val="000000"/>
                </a:solidFill>
                <a:ea typeface="MS Pゴシック" pitchFamily="-92" charset="-128"/>
              </a:rPr>
              <a:t>Limit Access to Essential Employees</a:t>
            </a:r>
          </a:p>
          <a:p>
            <a:pPr>
              <a:spcBef>
                <a:spcPct val="50000"/>
              </a:spcBef>
              <a:buFontTx/>
              <a:buAutoNum type="arabicPeriod"/>
            </a:pPr>
            <a:r>
              <a:rPr lang="en-US" altLang="en-US" sz="1600">
                <a:solidFill>
                  <a:srgbClr val="000000"/>
                </a:solidFill>
                <a:ea typeface="MS Pゴシック" pitchFamily="-92" charset="-128"/>
              </a:rPr>
              <a:t>Ground Crane</a:t>
            </a:r>
          </a:p>
          <a:p>
            <a:pPr>
              <a:spcBef>
                <a:spcPct val="50000"/>
              </a:spcBef>
              <a:buFontTx/>
              <a:buAutoNum type="arabicPeriod"/>
            </a:pPr>
            <a:r>
              <a:rPr lang="en-US" altLang="en-US" sz="1600">
                <a:solidFill>
                  <a:srgbClr val="000000"/>
                </a:solidFill>
                <a:ea typeface="MS Pゴシック" pitchFamily="-92" charset="-128"/>
              </a:rPr>
              <a:t>Deactivate Automatic Re-energizer</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altLang="en-US" sz="3500" smtClean="0"/>
              <a:t>Power Line Safety </a:t>
            </a:r>
            <a:br>
              <a:rPr lang="en-US" altLang="en-US" sz="3500" smtClean="0"/>
            </a:br>
            <a:r>
              <a:rPr lang="en-US" altLang="en-US" sz="3500" smtClean="0"/>
              <a:t>While Traveling On Site - </a:t>
            </a:r>
            <a:r>
              <a:rPr lang="en-US" altLang="en-US" sz="2400" smtClean="0"/>
              <a:t>1926.1411</a:t>
            </a:r>
          </a:p>
        </p:txBody>
      </p:sp>
      <p:sp>
        <p:nvSpPr>
          <p:cNvPr id="47107" name="Rectangle 3"/>
          <p:cNvSpPr>
            <a:spLocks noGrp="1" noChangeArrowheads="1"/>
          </p:cNvSpPr>
          <p:nvPr>
            <p:ph idx="1"/>
          </p:nvPr>
        </p:nvSpPr>
        <p:spPr>
          <a:xfrm>
            <a:off x="990600" y="1981200"/>
            <a:ext cx="7543800" cy="3810000"/>
          </a:xfrm>
        </p:spPr>
        <p:txBody>
          <a:bodyPr/>
          <a:lstStyle/>
          <a:p>
            <a:pPr eaLnBrk="1" hangingPunct="1"/>
            <a:r>
              <a:rPr lang="en-US" altLang="en-US" sz="2800" smtClean="0"/>
              <a:t>Covers traveling the crane on the construction site with no load.</a:t>
            </a:r>
          </a:p>
          <a:p>
            <a:pPr eaLnBrk="1" hangingPunct="1"/>
            <a:r>
              <a:rPr lang="en-US" altLang="en-US" sz="2800" smtClean="0"/>
              <a:t>The clearances specified in Table T.</a:t>
            </a:r>
          </a:p>
          <a:p>
            <a:pPr eaLnBrk="1" hangingPunct="1"/>
            <a:r>
              <a:rPr lang="en-US" altLang="en-US" sz="2800" smtClean="0"/>
              <a:t>If any part of the equipment while traveling will get closer than 20 feet to the power line, a dedicated spotter who is in continuous contact with the operator is used.  </a:t>
            </a:r>
          </a:p>
        </p:txBody>
      </p:sp>
      <p:sp>
        <p:nvSpPr>
          <p:cNvPr id="47108"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47109"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D05BB6FD-C601-4B01-9656-0FD71AC840D6}" type="slidenum">
              <a:rPr lang="en-US" altLang="en-US" smtClean="0">
                <a:solidFill>
                  <a:schemeClr val="tx2"/>
                </a:solidFill>
                <a:cs typeface="Arial" charset="0"/>
              </a:rPr>
              <a:pPr algn="l"/>
              <a:t>43</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altLang="en-US" sz="3500" smtClean="0"/>
              <a:t>Table T – Minimum Clearance Distances While Traveling</a:t>
            </a:r>
          </a:p>
        </p:txBody>
      </p:sp>
      <p:sp>
        <p:nvSpPr>
          <p:cNvPr id="48131" name="Rectangle 3"/>
          <p:cNvSpPr>
            <a:spLocks noGrp="1" noChangeArrowheads="1"/>
          </p:cNvSpPr>
          <p:nvPr>
            <p:ph idx="1"/>
          </p:nvPr>
        </p:nvSpPr>
        <p:spPr/>
        <p:txBody>
          <a:bodyPr/>
          <a:lstStyle/>
          <a:p>
            <a:pPr eaLnBrk="1" hangingPunct="1">
              <a:buFont typeface="Wingdings" pitchFamily="2" charset="2"/>
              <a:buNone/>
            </a:pPr>
            <a:r>
              <a:rPr lang="en-US" altLang="en-US" b="1" smtClean="0"/>
              <a:t>With No Load And Boom/Mast Lowered</a:t>
            </a:r>
            <a:endParaRPr lang="en-US" altLang="en-US" smtClean="0"/>
          </a:p>
          <a:p>
            <a:pPr eaLnBrk="1" hangingPunct="1"/>
            <a:r>
              <a:rPr lang="en-US" altLang="en-US" sz="2800" smtClean="0"/>
              <a:t>up to 0.75kv		  4 feet</a:t>
            </a:r>
          </a:p>
          <a:p>
            <a:pPr eaLnBrk="1" hangingPunct="1"/>
            <a:r>
              <a:rPr lang="en-US" altLang="en-US" sz="2800" smtClean="0"/>
              <a:t>.75 to 50kv	 	  6 feet</a:t>
            </a:r>
          </a:p>
          <a:p>
            <a:pPr eaLnBrk="1" hangingPunct="1"/>
            <a:r>
              <a:rPr lang="en-US" altLang="en-US" sz="2800" smtClean="0"/>
              <a:t>50 to 345kb	 	10 feet</a:t>
            </a:r>
          </a:p>
          <a:p>
            <a:pPr eaLnBrk="1" hangingPunct="1"/>
            <a:r>
              <a:rPr lang="en-US" altLang="en-US" sz="2800" smtClean="0"/>
              <a:t>345 to 750 		16 feet  </a:t>
            </a:r>
          </a:p>
          <a:p>
            <a:pPr eaLnBrk="1" hangingPunct="1"/>
            <a:r>
              <a:rPr lang="en-US" altLang="en-US" sz="2800" smtClean="0"/>
              <a:t>750 to 1,000 		20 feet  </a:t>
            </a:r>
          </a:p>
        </p:txBody>
      </p:sp>
      <p:sp>
        <p:nvSpPr>
          <p:cNvPr id="48132"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48133"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D8BE7F19-48A5-42FB-9BFD-A629B04D574C}" type="slidenum">
              <a:rPr lang="en-US" altLang="en-US" smtClean="0">
                <a:solidFill>
                  <a:schemeClr val="tx2"/>
                </a:solidFill>
                <a:cs typeface="Arial" charset="0"/>
              </a:rPr>
              <a:pPr algn="l"/>
              <a:t>44</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7200" y="457200"/>
            <a:ext cx="8229600" cy="1295400"/>
          </a:xfrm>
        </p:spPr>
        <p:txBody>
          <a:bodyPr/>
          <a:lstStyle/>
          <a:p>
            <a:pPr eaLnBrk="1" hangingPunct="1"/>
            <a:r>
              <a:rPr lang="en-US" altLang="en-US" b="1" smtClean="0"/>
              <a:t>If Contact Occurs</a:t>
            </a:r>
          </a:p>
        </p:txBody>
      </p:sp>
      <p:sp>
        <p:nvSpPr>
          <p:cNvPr id="141315" name="Rectangle 3"/>
          <p:cNvSpPr>
            <a:spLocks noGrp="1" noChangeArrowheads="1"/>
          </p:cNvSpPr>
          <p:nvPr>
            <p:ph type="body" sz="half" idx="1"/>
          </p:nvPr>
        </p:nvSpPr>
        <p:spPr>
          <a:xfrm>
            <a:off x="1219200" y="1752600"/>
            <a:ext cx="7239000" cy="3352800"/>
          </a:xfrm>
        </p:spPr>
        <p:txBody>
          <a:bodyPr/>
          <a:lstStyle/>
          <a:p>
            <a:pPr eaLnBrk="1" hangingPunct="1">
              <a:lnSpc>
                <a:spcPct val="85000"/>
              </a:lnSpc>
              <a:spcBef>
                <a:spcPct val="45000"/>
              </a:spcBef>
              <a:spcAft>
                <a:spcPts val="500"/>
              </a:spcAft>
            </a:pPr>
            <a:r>
              <a:rPr lang="en-US" altLang="en-US" sz="2800" smtClean="0"/>
              <a:t>Stay on the machine if possible.</a:t>
            </a:r>
          </a:p>
          <a:p>
            <a:pPr eaLnBrk="1" hangingPunct="1">
              <a:lnSpc>
                <a:spcPct val="85000"/>
              </a:lnSpc>
              <a:spcBef>
                <a:spcPct val="45000"/>
              </a:spcBef>
            </a:pPr>
            <a:r>
              <a:rPr lang="en-US" altLang="en-US" sz="2800" smtClean="0"/>
              <a:t>Warn all others to stay away.</a:t>
            </a:r>
          </a:p>
          <a:p>
            <a:pPr eaLnBrk="1" hangingPunct="1">
              <a:lnSpc>
                <a:spcPct val="85000"/>
              </a:lnSpc>
              <a:spcBef>
                <a:spcPct val="45000"/>
              </a:spcBef>
            </a:pPr>
            <a:r>
              <a:rPr lang="en-US" altLang="en-US" sz="2800" smtClean="0"/>
              <a:t>Notify power company immediately.</a:t>
            </a:r>
          </a:p>
          <a:p>
            <a:pPr eaLnBrk="1" hangingPunct="1">
              <a:lnSpc>
                <a:spcPct val="85000"/>
              </a:lnSpc>
              <a:spcBef>
                <a:spcPct val="45000"/>
              </a:spcBef>
            </a:pPr>
            <a:r>
              <a:rPr lang="en-US" altLang="en-US" sz="2800" smtClean="0"/>
              <a:t>Attempt to move away but assure line is not “connected.”</a:t>
            </a:r>
          </a:p>
        </p:txBody>
      </p:sp>
      <p:sp>
        <p:nvSpPr>
          <p:cNvPr id="49156"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A91BF82-5E7F-4C66-ACBD-74B2DC00A60F}" type="slidenum">
              <a:rPr lang="en-US" altLang="en-US" smtClean="0">
                <a:solidFill>
                  <a:schemeClr val="tx2"/>
                </a:solidFill>
                <a:cs typeface="Arial" charset="0"/>
              </a:rPr>
              <a:pPr/>
              <a:t>45</a:t>
            </a:fld>
            <a:endParaRPr lang="en-US" altLang="en-US" smtClean="0">
              <a:solidFill>
                <a:schemeClr val="tx2"/>
              </a:solidFill>
              <a:cs typeface="Arial" charset="0"/>
            </a:endParaRPr>
          </a:p>
        </p:txBody>
      </p:sp>
      <p:sp>
        <p:nvSpPr>
          <p:cNvPr id="49157" name="Date Placeholder 6"/>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mtClean="0">
                <a:solidFill>
                  <a:schemeClr val="tx2"/>
                </a:solidFill>
                <a:cs typeface="Arial" charset="0"/>
              </a:rPr>
              <a:t>AGC of America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131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4131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4131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413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build="p"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04800" y="457200"/>
            <a:ext cx="8382000" cy="1295400"/>
          </a:xfrm>
        </p:spPr>
        <p:txBody>
          <a:bodyPr/>
          <a:lstStyle/>
          <a:p>
            <a:pPr eaLnBrk="1" hangingPunct="1"/>
            <a:r>
              <a:rPr lang="en-US" altLang="en-US" b="1" smtClean="0"/>
              <a:t>The Ground May Be Hot!</a:t>
            </a:r>
          </a:p>
        </p:txBody>
      </p:sp>
      <p:sp>
        <p:nvSpPr>
          <p:cNvPr id="50179" name="Rectangle 3"/>
          <p:cNvSpPr>
            <a:spLocks noGrp="1" noChangeArrowheads="1"/>
          </p:cNvSpPr>
          <p:nvPr>
            <p:ph type="body" sz="half" idx="1"/>
          </p:nvPr>
        </p:nvSpPr>
        <p:spPr>
          <a:xfrm>
            <a:off x="304800" y="2057400"/>
            <a:ext cx="4191000" cy="4114800"/>
          </a:xfrm>
        </p:spPr>
        <p:txBody>
          <a:bodyPr/>
          <a:lstStyle/>
          <a:p>
            <a:pPr eaLnBrk="1" hangingPunct="1">
              <a:lnSpc>
                <a:spcPct val="85000"/>
              </a:lnSpc>
              <a:spcBef>
                <a:spcPct val="55000"/>
              </a:spcBef>
            </a:pPr>
            <a:r>
              <a:rPr lang="en-US" altLang="en-US" sz="2800" smtClean="0"/>
              <a:t>Electricity dissipates with the resistance of the ground.</a:t>
            </a:r>
          </a:p>
          <a:p>
            <a:pPr eaLnBrk="1" hangingPunct="1">
              <a:lnSpc>
                <a:spcPct val="85000"/>
              </a:lnSpc>
              <a:spcBef>
                <a:spcPct val="55000"/>
              </a:spcBef>
            </a:pPr>
            <a:r>
              <a:rPr lang="en-US" altLang="en-US" sz="2800" smtClean="0"/>
              <a:t>As potential drops, fields develop around the electrified machine.</a:t>
            </a:r>
          </a:p>
        </p:txBody>
      </p:sp>
      <p:pic>
        <p:nvPicPr>
          <p:cNvPr id="50180" name="Picture 4" descr="crane in power line"/>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4922838" y="1447800"/>
            <a:ext cx="4191000" cy="3749675"/>
          </a:xfrm>
          <a:noFill/>
        </p:spPr>
      </p:pic>
      <p:sp>
        <p:nvSpPr>
          <p:cNvPr id="50181"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B0A76C7-6EF8-4DB8-97B2-43F42BD2175B}" type="slidenum">
              <a:rPr lang="en-US" altLang="en-US" smtClean="0">
                <a:solidFill>
                  <a:schemeClr val="tx2"/>
                </a:solidFill>
                <a:cs typeface="Arial" charset="0"/>
              </a:rPr>
              <a:pPr/>
              <a:t>46</a:t>
            </a:fld>
            <a:endParaRPr lang="en-US" altLang="en-US" smtClean="0">
              <a:solidFill>
                <a:schemeClr val="tx2"/>
              </a:solidFill>
              <a:cs typeface="Arial" charset="0"/>
            </a:endParaRPr>
          </a:p>
        </p:txBody>
      </p:sp>
      <p:sp>
        <p:nvSpPr>
          <p:cNvPr id="50182" name="Date Placeholder 6"/>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mtClean="0">
                <a:solidFill>
                  <a:schemeClr val="tx2"/>
                </a:solidFill>
                <a:cs typeface="Arial" charset="0"/>
              </a:rPr>
              <a:t>AGC of America</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609600" y="457200"/>
            <a:ext cx="8077200" cy="1295400"/>
          </a:xfrm>
        </p:spPr>
        <p:txBody>
          <a:bodyPr/>
          <a:lstStyle/>
          <a:p>
            <a:pPr eaLnBrk="1" hangingPunct="1"/>
            <a:r>
              <a:rPr lang="en-US" altLang="en-US" b="1" smtClean="0"/>
              <a:t>Bail Out Procedures</a:t>
            </a:r>
          </a:p>
        </p:txBody>
      </p:sp>
      <p:sp>
        <p:nvSpPr>
          <p:cNvPr id="51203" name="Rectangle 3"/>
          <p:cNvSpPr>
            <a:spLocks noGrp="1" noChangeArrowheads="1"/>
          </p:cNvSpPr>
          <p:nvPr>
            <p:ph type="body" sz="half" idx="1"/>
          </p:nvPr>
        </p:nvSpPr>
        <p:spPr>
          <a:xfrm>
            <a:off x="301625" y="1981200"/>
            <a:ext cx="4038600" cy="3657600"/>
          </a:xfrm>
        </p:spPr>
        <p:txBody>
          <a:bodyPr/>
          <a:lstStyle/>
          <a:p>
            <a:pPr eaLnBrk="1" hangingPunct="1">
              <a:lnSpc>
                <a:spcPct val="85000"/>
              </a:lnSpc>
              <a:spcBef>
                <a:spcPct val="55000"/>
              </a:spcBef>
              <a:spcAft>
                <a:spcPts val="500"/>
              </a:spcAft>
            </a:pPr>
            <a:r>
              <a:rPr lang="en-US" altLang="en-US" sz="2800" smtClean="0"/>
              <a:t>If you must get out, jump with your feet together.</a:t>
            </a:r>
          </a:p>
          <a:p>
            <a:pPr eaLnBrk="1" hangingPunct="1">
              <a:lnSpc>
                <a:spcPct val="85000"/>
              </a:lnSpc>
              <a:spcBef>
                <a:spcPct val="55000"/>
              </a:spcBef>
              <a:spcAft>
                <a:spcPts val="500"/>
              </a:spcAft>
            </a:pPr>
            <a:r>
              <a:rPr lang="en-US" altLang="en-US" sz="2800" smtClean="0"/>
              <a:t>Do not touch the machine.</a:t>
            </a:r>
          </a:p>
          <a:p>
            <a:pPr eaLnBrk="1" hangingPunct="1">
              <a:lnSpc>
                <a:spcPct val="85000"/>
              </a:lnSpc>
              <a:spcBef>
                <a:spcPct val="55000"/>
              </a:spcBef>
              <a:spcAft>
                <a:spcPts val="500"/>
              </a:spcAft>
            </a:pPr>
            <a:r>
              <a:rPr lang="en-US" altLang="en-US" sz="2800" smtClean="0"/>
              <a:t>Shuffle out of the area.</a:t>
            </a:r>
          </a:p>
        </p:txBody>
      </p:sp>
      <p:pic>
        <p:nvPicPr>
          <p:cNvPr id="51204" name="Picture 4" descr="ELECJUMP"/>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4343400" y="1600200"/>
            <a:ext cx="4343400" cy="3681413"/>
          </a:xfrm>
          <a:noFill/>
        </p:spPr>
      </p:pic>
      <p:sp>
        <p:nvSpPr>
          <p:cNvPr id="51205"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4744B48-4F11-4BF9-A808-C68F4F1D5E2E}" type="slidenum">
              <a:rPr lang="en-US" altLang="en-US" smtClean="0">
                <a:solidFill>
                  <a:schemeClr val="tx2"/>
                </a:solidFill>
                <a:cs typeface="Arial" charset="0"/>
              </a:rPr>
              <a:pPr/>
              <a:t>47</a:t>
            </a:fld>
            <a:endParaRPr lang="en-US" altLang="en-US" smtClean="0">
              <a:solidFill>
                <a:schemeClr val="tx2"/>
              </a:solidFill>
              <a:cs typeface="Arial" charset="0"/>
            </a:endParaRPr>
          </a:p>
        </p:txBody>
      </p:sp>
      <p:sp>
        <p:nvSpPr>
          <p:cNvPr id="51206" name="Date Placeholder 6"/>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mtClean="0">
                <a:solidFill>
                  <a:schemeClr val="tx2"/>
                </a:solidFill>
                <a:cs typeface="Arial" charset="0"/>
              </a:rPr>
              <a:t>AGC of America</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8360" y="2667000"/>
            <a:ext cx="4340225" cy="329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Rectangle 6"/>
          <p:cNvSpPr>
            <a:spLocks noGrp="1" noChangeArrowheads="1"/>
          </p:cNvSpPr>
          <p:nvPr>
            <p:ph type="title"/>
          </p:nvPr>
        </p:nvSpPr>
        <p:spPr>
          <a:xfrm>
            <a:off x="0" y="838200"/>
            <a:ext cx="9144000" cy="838200"/>
          </a:xfrm>
        </p:spPr>
        <p:txBody>
          <a:bodyPr lIns="90488" tIns="44450" rIns="90488" bIns="44450"/>
          <a:lstStyle/>
          <a:p>
            <a:pPr algn="ctr" eaLnBrk="1" hangingPunct="1"/>
            <a:r>
              <a:rPr lang="en-US" altLang="en-US" smtClean="0">
                <a:cs typeface="Arial" charset="0"/>
              </a:rPr>
              <a:t>Working Around Transmitters</a:t>
            </a:r>
            <a:br>
              <a:rPr lang="en-US" altLang="en-US" smtClean="0">
                <a:cs typeface="Arial" charset="0"/>
              </a:rPr>
            </a:br>
            <a:endParaRPr lang="en-US" altLang="en-US" smtClean="0">
              <a:cs typeface="Arial" charset="0"/>
            </a:endParaRPr>
          </a:p>
        </p:txBody>
      </p:sp>
      <p:sp>
        <p:nvSpPr>
          <p:cNvPr id="52228" name="Rectangle 4"/>
          <p:cNvSpPr>
            <a:spLocks noGrp="1" noChangeArrowheads="1"/>
          </p:cNvSpPr>
          <p:nvPr>
            <p:ph idx="1"/>
          </p:nvPr>
        </p:nvSpPr>
        <p:spPr>
          <a:xfrm>
            <a:off x="-304800" y="1828800"/>
            <a:ext cx="6172200" cy="4191000"/>
          </a:xfrm>
        </p:spPr>
        <p:txBody>
          <a:bodyPr lIns="90488" tIns="44450" rIns="90488" bIns="44450"/>
          <a:lstStyle/>
          <a:p>
            <a:pPr lvl="1" eaLnBrk="1" hangingPunct="1"/>
            <a:r>
              <a:rPr lang="en-US" altLang="en-US" smtClean="0">
                <a:cs typeface="Arial" charset="0"/>
              </a:rPr>
              <a:t>A crane is like an antenna</a:t>
            </a:r>
          </a:p>
          <a:p>
            <a:pPr lvl="2" eaLnBrk="1" hangingPunct="1"/>
            <a:r>
              <a:rPr lang="en-US" altLang="en-US" smtClean="0">
                <a:cs typeface="Arial" charset="0"/>
              </a:rPr>
              <a:t>Can store electrical charge</a:t>
            </a:r>
          </a:p>
          <a:p>
            <a:pPr lvl="1" eaLnBrk="1" hangingPunct="1"/>
            <a:r>
              <a:rPr lang="en-US" altLang="en-US" smtClean="0">
                <a:cs typeface="Arial" charset="0"/>
              </a:rPr>
              <a:t>Common remedies</a:t>
            </a:r>
          </a:p>
          <a:p>
            <a:pPr lvl="2" eaLnBrk="1" hangingPunct="1"/>
            <a:r>
              <a:rPr lang="en-US" altLang="en-US" smtClean="0">
                <a:cs typeface="Arial" charset="0"/>
              </a:rPr>
              <a:t>Synthetic web slings</a:t>
            </a:r>
          </a:p>
          <a:p>
            <a:pPr lvl="2" eaLnBrk="1" hangingPunct="1"/>
            <a:r>
              <a:rPr lang="en-US" altLang="en-US" smtClean="0">
                <a:cs typeface="Arial" charset="0"/>
              </a:rPr>
              <a:t>Insulating riggers and other workers</a:t>
            </a:r>
          </a:p>
          <a:p>
            <a:pPr lvl="2" eaLnBrk="1" hangingPunct="1"/>
            <a:r>
              <a:rPr lang="en-US" altLang="en-US" smtClean="0">
                <a:cs typeface="Arial" charset="0"/>
              </a:rPr>
              <a:t>Rubber gloves</a:t>
            </a:r>
          </a:p>
          <a:p>
            <a:pPr lvl="2" eaLnBrk="1" hangingPunct="1">
              <a:buFontTx/>
              <a:buNone/>
            </a:pPr>
            <a:endParaRPr lang="en-US" altLang="en-US" smtClean="0">
              <a:cs typeface="Arial" charset="0"/>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031"/>
          <p:cNvSpPr>
            <a:spLocks noGrp="1" noChangeArrowheads="1"/>
          </p:cNvSpPr>
          <p:nvPr>
            <p:ph type="title"/>
          </p:nvPr>
        </p:nvSpPr>
        <p:spPr>
          <a:xfrm>
            <a:off x="685800" y="838200"/>
            <a:ext cx="7315200" cy="762000"/>
          </a:xfrm>
        </p:spPr>
        <p:txBody>
          <a:bodyPr lIns="90488" tIns="44450" rIns="90488" bIns="44450"/>
          <a:lstStyle/>
          <a:p>
            <a:pPr eaLnBrk="1" hangingPunct="1"/>
            <a:r>
              <a:rPr lang="en-US" altLang="en-US" smtClean="0">
                <a:cs typeface="Arial" charset="0"/>
              </a:rPr>
              <a:t>FAA Requirements</a:t>
            </a:r>
            <a:br>
              <a:rPr lang="en-US" altLang="en-US" smtClean="0">
                <a:cs typeface="Arial" charset="0"/>
              </a:rPr>
            </a:br>
            <a:endParaRPr lang="en-US" altLang="en-US" smtClean="0">
              <a:cs typeface="Arial" charset="0"/>
            </a:endParaRPr>
          </a:p>
        </p:txBody>
      </p:sp>
      <p:sp>
        <p:nvSpPr>
          <p:cNvPr id="53251" name="Rectangle 1028"/>
          <p:cNvSpPr>
            <a:spLocks noGrp="1" noChangeArrowheads="1"/>
          </p:cNvSpPr>
          <p:nvPr>
            <p:ph idx="1"/>
          </p:nvPr>
        </p:nvSpPr>
        <p:spPr>
          <a:xfrm>
            <a:off x="160338" y="2151063"/>
            <a:ext cx="3997325" cy="4419600"/>
          </a:xfrm>
        </p:spPr>
        <p:txBody>
          <a:bodyPr lIns="90488" tIns="44450" rIns="90488" bIns="44450"/>
          <a:lstStyle/>
          <a:p>
            <a:pPr eaLnBrk="1" hangingPunct="1"/>
            <a:r>
              <a:rPr lang="en-US" altLang="en-US" sz="2800" smtClean="0">
                <a:cs typeface="Arial" charset="0"/>
              </a:rPr>
              <a:t>200 foot notification Form no. 7460 - 1</a:t>
            </a:r>
          </a:p>
          <a:p>
            <a:pPr eaLnBrk="1" hangingPunct="1"/>
            <a:r>
              <a:rPr lang="en-US" altLang="en-US" sz="2800" smtClean="0">
                <a:cs typeface="Arial" charset="0"/>
              </a:rPr>
              <a:t>Working close to airport</a:t>
            </a:r>
          </a:p>
        </p:txBody>
      </p:sp>
      <p:pic>
        <p:nvPicPr>
          <p:cNvPr id="53252" name="Picture 1032" descr="plane_and_crane_90"/>
          <p:cNvPicPr>
            <a:picLocks noChangeAspect="1" noChangeArrowheads="1"/>
          </p:cNvPicPr>
          <p:nvPr/>
        </p:nvPicPr>
        <p:blipFill>
          <a:blip r:embed="rId3">
            <a:extLst>
              <a:ext uri="{28A0092B-C50C-407E-A947-70E740481C1C}">
                <a14:useLocalDpi xmlns:a14="http://schemas.microsoft.com/office/drawing/2010/main" val="0"/>
              </a:ext>
            </a:extLst>
          </a:blip>
          <a:srcRect t="14694" r="24081"/>
          <a:stretch>
            <a:fillRect/>
          </a:stretch>
        </p:blipFill>
        <p:spPr bwMode="auto">
          <a:xfrm>
            <a:off x="4157663" y="2133600"/>
            <a:ext cx="4994275" cy="420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28600" y="942975"/>
            <a:ext cx="7010400" cy="1295400"/>
          </a:xfrm>
        </p:spPr>
        <p:txBody>
          <a:bodyPr/>
          <a:lstStyle/>
          <a:p>
            <a:r>
              <a:rPr lang="en-US" altLang="en-US" b="1" smtClean="0"/>
              <a:t>Causes of Fatalities</a:t>
            </a:r>
            <a:br>
              <a:rPr lang="en-US" altLang="en-US" b="1" smtClean="0"/>
            </a:br>
            <a:r>
              <a:rPr lang="en-US" altLang="en-US" sz="1000" b="1" smtClean="0"/>
              <a:t/>
            </a:r>
            <a:br>
              <a:rPr lang="en-US" altLang="en-US" sz="1000" b="1" smtClean="0"/>
            </a:br>
            <a:r>
              <a:rPr lang="en-US" altLang="en-US" i="1" smtClean="0"/>
              <a:t>Electrocutions     </a:t>
            </a:r>
            <a:r>
              <a:rPr lang="en-US" altLang="en-US" b="1" smtClean="0"/>
              <a:t>25%</a:t>
            </a:r>
            <a:endParaRPr lang="en-US" altLang="en-US" i="1" smtClean="0"/>
          </a:p>
        </p:txBody>
      </p:sp>
      <p:sp>
        <p:nvSpPr>
          <p:cNvPr id="12291" name="Rectangle 3"/>
          <p:cNvSpPr>
            <a:spLocks noGrp="1" noChangeArrowheads="1"/>
          </p:cNvSpPr>
          <p:nvPr>
            <p:ph type="body" sz="half" idx="1"/>
          </p:nvPr>
        </p:nvSpPr>
        <p:spPr>
          <a:xfrm>
            <a:off x="346075" y="3057525"/>
            <a:ext cx="3962400" cy="3160713"/>
          </a:xfrm>
        </p:spPr>
        <p:txBody>
          <a:bodyPr/>
          <a:lstStyle/>
          <a:p>
            <a:pPr lvl="1"/>
            <a:r>
              <a:rPr lang="en-US" altLang="en-US" smtClean="0"/>
              <a:t>Contact with overhead power lines account for</a:t>
            </a:r>
            <a:endParaRPr lang="en-US" altLang="en-US" sz="4400" b="1" smtClean="0"/>
          </a:p>
          <a:p>
            <a:endParaRPr lang="en-US" altLang="en-US" smtClean="0"/>
          </a:p>
        </p:txBody>
      </p:sp>
      <p:pic>
        <p:nvPicPr>
          <p:cNvPr id="12292" name="Picture 6" descr="crane in power line"/>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6477000" y="381000"/>
            <a:ext cx="2587625" cy="2087563"/>
          </a:xfrm>
        </p:spPr>
      </p:pic>
      <p:pic>
        <p:nvPicPr>
          <p:cNvPr id="12293" name="Picture 2" descr="C:\Users\Bob Emmerich\Documents\Safecon pictures\Cranes\Power Lines\cranefire powerline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2843213"/>
            <a:ext cx="4356100"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7"/>
          <p:cNvSpPr>
            <a:spLocks noChangeArrowheads="1"/>
          </p:cNvSpPr>
          <p:nvPr/>
        </p:nvSpPr>
        <p:spPr bwMode="auto">
          <a:xfrm>
            <a:off x="6172200" y="41148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295" name="Footer Placeholder 1"/>
          <p:cNvSpPr>
            <a:spLocks noGrp="1"/>
          </p:cNvSpPr>
          <p:nvPr>
            <p:ph type="ftr"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endParaRPr lang="en-US" altLang="en-US" smtClean="0"/>
          </a:p>
        </p:txBody>
      </p:sp>
      <p:sp>
        <p:nvSpPr>
          <p:cNvPr id="12296" name="Slide Number Placeholder 2"/>
          <p:cNvSpPr>
            <a:spLocks noGrp="1"/>
          </p:cNvSpPr>
          <p:nvPr>
            <p:ph type="sldNum"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2462F3C3-16BA-4A51-A09E-2509AB730116}" type="slidenum">
              <a:rPr lang="en-US" altLang="en-US" smtClean="0"/>
              <a:pPr algn="ctr"/>
              <a:t>5</a:t>
            </a:fld>
            <a:endParaRPr lang="en-US" altLang="en-US" smtClean="0"/>
          </a:p>
        </p:txBody>
      </p:sp>
      <p:sp>
        <p:nvSpPr>
          <p:cNvPr id="12297" name="Rectangle 9"/>
          <p:cNvSpPr>
            <a:spLocks noChangeArrowheads="1"/>
          </p:cNvSpPr>
          <p:nvPr/>
        </p:nvSpPr>
        <p:spPr bwMode="auto">
          <a:xfrm>
            <a:off x="30163" y="6172200"/>
            <a:ext cx="7467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900" i="1">
                <a:latin typeface="Verdana" pitchFamily="34" charset="0"/>
              </a:rPr>
              <a:t>Source: U.S. Bureau of Labor Statistics Census of Fatal Occupational Injuries Research File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altLang="en-US" smtClean="0"/>
              <a:t>Inspections </a:t>
            </a:r>
            <a:br>
              <a:rPr lang="en-US" altLang="en-US" smtClean="0"/>
            </a:br>
            <a:r>
              <a:rPr lang="en-US" altLang="en-US" sz="3200" b="0" smtClean="0"/>
              <a:t>1926.1412 </a:t>
            </a:r>
          </a:p>
        </p:txBody>
      </p:sp>
      <p:sp>
        <p:nvSpPr>
          <p:cNvPr id="54275" name="Rectangle 3"/>
          <p:cNvSpPr>
            <a:spLocks noGrp="1" noChangeArrowheads="1"/>
          </p:cNvSpPr>
          <p:nvPr>
            <p:ph idx="1"/>
          </p:nvPr>
        </p:nvSpPr>
        <p:spPr>
          <a:xfrm>
            <a:off x="76200" y="3048000"/>
            <a:ext cx="8610600" cy="4114800"/>
          </a:xfrm>
        </p:spPr>
        <p:txBody>
          <a:bodyPr/>
          <a:lstStyle/>
          <a:p>
            <a:pPr eaLnBrk="1" hangingPunct="1"/>
            <a:r>
              <a:rPr lang="en-US" altLang="en-US" sz="2800" smtClean="0"/>
              <a:t>Equipment that has had a repair or adjustment that relates to safe operation shall be inspected by a qualified person after such a repair or adjustment has been completed, prior to initial use. </a:t>
            </a:r>
          </a:p>
          <a:p>
            <a:pPr eaLnBrk="1" hangingPunct="1"/>
            <a:r>
              <a:rPr lang="en-US" altLang="en-US" sz="2800" smtClean="0"/>
              <a:t>Shift, Monthly and Annual Inspections are required.</a:t>
            </a:r>
          </a:p>
        </p:txBody>
      </p:sp>
      <p:sp>
        <p:nvSpPr>
          <p:cNvPr id="54276"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54277"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FE15BD39-9268-4AA6-BAB8-374299856C1E}" type="slidenum">
              <a:rPr lang="en-US" altLang="en-US" smtClean="0">
                <a:solidFill>
                  <a:schemeClr val="tx2"/>
                </a:solidFill>
                <a:cs typeface="Arial" charset="0"/>
              </a:rPr>
              <a:pPr algn="l"/>
              <a:t>50</a:t>
            </a:fld>
            <a:endParaRPr lang="en-US" altLang="en-US" smtClean="0">
              <a:solidFill>
                <a:schemeClr val="tx2"/>
              </a:solidFill>
              <a:cs typeface="Arial" charset="0"/>
            </a:endParaRPr>
          </a:p>
        </p:txBody>
      </p:sp>
      <p:pic>
        <p:nvPicPr>
          <p:cNvPr id="54278" name="Picture 4" descr="rig tip sheav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53113" y="457200"/>
            <a:ext cx="32512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altLang="en-US" smtClean="0"/>
              <a:t>Shift Inspection</a:t>
            </a:r>
            <a:br>
              <a:rPr lang="en-US" altLang="en-US" smtClean="0"/>
            </a:br>
            <a:r>
              <a:rPr lang="en-US" altLang="en-US" sz="2400" b="0" smtClean="0"/>
              <a:t>1926.1402(d)</a:t>
            </a:r>
          </a:p>
        </p:txBody>
      </p:sp>
      <p:sp>
        <p:nvSpPr>
          <p:cNvPr id="55299" name="Rectangle 3"/>
          <p:cNvSpPr>
            <a:spLocks noGrp="1" noChangeArrowheads="1"/>
          </p:cNvSpPr>
          <p:nvPr>
            <p:ph idx="1"/>
          </p:nvPr>
        </p:nvSpPr>
        <p:spPr>
          <a:xfrm>
            <a:off x="381000" y="2133600"/>
            <a:ext cx="7848600" cy="4114800"/>
          </a:xfrm>
        </p:spPr>
        <p:txBody>
          <a:bodyPr/>
          <a:lstStyle/>
          <a:p>
            <a:pPr eaLnBrk="1" hangingPunct="1"/>
            <a:r>
              <a:rPr lang="en-US" altLang="en-US" sz="2800" smtClean="0"/>
              <a:t>A competent person shall begin a visual inspection prior to each shift, which shall be completed before or during that shift. </a:t>
            </a:r>
          </a:p>
          <a:p>
            <a:pPr eaLnBrk="1" hangingPunct="1"/>
            <a:r>
              <a:rPr lang="en-US" altLang="en-US" sz="2800" smtClean="0"/>
              <a:t>If any deficiency is identified, that constitutes a </a:t>
            </a:r>
            <a:r>
              <a:rPr lang="en-US" altLang="en-US" sz="2800" b="1" smtClean="0">
                <a:solidFill>
                  <a:srgbClr val="FF0000"/>
                </a:solidFill>
              </a:rPr>
              <a:t>safety hazard</a:t>
            </a:r>
            <a:r>
              <a:rPr lang="en-US" altLang="en-US" sz="2800" smtClean="0"/>
              <a:t>, the equipment must be taken out of service until it has been corrected.</a:t>
            </a:r>
          </a:p>
        </p:txBody>
      </p:sp>
      <p:sp>
        <p:nvSpPr>
          <p:cNvPr id="55300"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55301"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606FECCF-5D42-4A5B-AF74-973DA97CF3BA}" type="slidenum">
              <a:rPr lang="en-US" altLang="en-US" smtClean="0">
                <a:solidFill>
                  <a:schemeClr val="tx2"/>
                </a:solidFill>
                <a:cs typeface="Arial" charset="0"/>
              </a:rPr>
              <a:pPr algn="l"/>
              <a:t>51</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US" altLang="en-US" smtClean="0"/>
              <a:t>Stop Operations</a:t>
            </a:r>
          </a:p>
        </p:txBody>
      </p:sp>
      <p:sp>
        <p:nvSpPr>
          <p:cNvPr id="56323" name="Rectangle 3"/>
          <p:cNvSpPr>
            <a:spLocks noGrp="1" noChangeArrowheads="1"/>
          </p:cNvSpPr>
          <p:nvPr>
            <p:ph idx="1"/>
          </p:nvPr>
        </p:nvSpPr>
        <p:spPr>
          <a:xfrm>
            <a:off x="609600" y="1752600"/>
            <a:ext cx="8001000" cy="4114800"/>
          </a:xfrm>
        </p:spPr>
        <p:txBody>
          <a:bodyPr/>
          <a:lstStyle/>
          <a:p>
            <a:pPr eaLnBrk="1" hangingPunct="1"/>
            <a:r>
              <a:rPr lang="en-US" altLang="en-US" sz="2800" smtClean="0"/>
              <a:t>Operations shall not begin unless the safety devices are in proper working order. </a:t>
            </a:r>
          </a:p>
          <a:p>
            <a:pPr eaLnBrk="1" hangingPunct="1"/>
            <a:r>
              <a:rPr lang="en-US" altLang="en-US" sz="2800" smtClean="0"/>
              <a:t>If a device stops working properly during operations, the operator shall safely stop operations. </a:t>
            </a:r>
          </a:p>
          <a:p>
            <a:pPr eaLnBrk="1" hangingPunct="1"/>
            <a:r>
              <a:rPr lang="en-US" altLang="en-US" sz="2800" smtClean="0"/>
              <a:t>Operations shall not resume until the device is again working properly. Alternative measures are not permitted to be used.</a:t>
            </a:r>
          </a:p>
          <a:p>
            <a:pPr eaLnBrk="1" hangingPunct="1"/>
            <a:endParaRPr lang="en-US" altLang="en-US" smtClean="0"/>
          </a:p>
        </p:txBody>
      </p:sp>
      <p:sp>
        <p:nvSpPr>
          <p:cNvPr id="56324"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56325"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0582E924-6F88-4814-9541-8FB658EA784C}" type="slidenum">
              <a:rPr lang="en-US" altLang="en-US" smtClean="0">
                <a:solidFill>
                  <a:schemeClr val="tx2"/>
                </a:solidFill>
                <a:cs typeface="Arial" charset="0"/>
              </a:rPr>
              <a:pPr algn="l"/>
              <a:t>52</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altLang="en-US" smtClean="0"/>
              <a:t>Monthly Inspections</a:t>
            </a:r>
            <a:br>
              <a:rPr lang="en-US" altLang="en-US" smtClean="0"/>
            </a:br>
            <a:r>
              <a:rPr lang="en-US" altLang="en-US" smtClean="0"/>
              <a:t> </a:t>
            </a:r>
            <a:r>
              <a:rPr lang="en-US" altLang="en-US" sz="3200" b="0" smtClean="0"/>
              <a:t>1926.1412(e)</a:t>
            </a:r>
          </a:p>
        </p:txBody>
      </p:sp>
      <p:sp>
        <p:nvSpPr>
          <p:cNvPr id="57347" name="Rectangle 3"/>
          <p:cNvSpPr>
            <a:spLocks noGrp="1" noChangeArrowheads="1"/>
          </p:cNvSpPr>
          <p:nvPr>
            <p:ph idx="1"/>
          </p:nvPr>
        </p:nvSpPr>
        <p:spPr>
          <a:xfrm>
            <a:off x="838200" y="1981200"/>
            <a:ext cx="7848600" cy="4114800"/>
          </a:xfrm>
        </p:spPr>
        <p:txBody>
          <a:bodyPr/>
          <a:lstStyle/>
          <a:p>
            <a:pPr eaLnBrk="1" hangingPunct="1"/>
            <a:r>
              <a:rPr lang="en-US" altLang="en-US" sz="2800" smtClean="0"/>
              <a:t>Each month the equipment is in service it shall be inspected by a competent person. </a:t>
            </a:r>
          </a:p>
          <a:p>
            <a:pPr eaLnBrk="1" hangingPunct="1"/>
            <a:r>
              <a:rPr lang="en-US" altLang="en-US" sz="2800" smtClean="0"/>
              <a:t>The inspection must be documented and maintained by the employer for a minimum of three months.</a:t>
            </a:r>
          </a:p>
        </p:txBody>
      </p:sp>
      <p:sp>
        <p:nvSpPr>
          <p:cNvPr id="57348"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57349"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68A73520-A77B-4B52-943F-E5DE5C7090DC}" type="slidenum">
              <a:rPr lang="en-US" altLang="en-US" smtClean="0">
                <a:solidFill>
                  <a:schemeClr val="tx2"/>
                </a:solidFill>
                <a:cs typeface="Arial" charset="0"/>
              </a:rPr>
              <a:pPr algn="l"/>
              <a:t>53</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altLang="en-US" sz="4000" b="1" smtClean="0"/>
              <a:t>Annual/comprehensive inspection </a:t>
            </a:r>
            <a:r>
              <a:rPr lang="en-US" altLang="en-US" sz="2400" b="1" smtClean="0"/>
              <a:t>- </a:t>
            </a:r>
            <a:r>
              <a:rPr lang="en-US" altLang="en-US" sz="2400" i="1" smtClean="0"/>
              <a:t>1926.1412(f)</a:t>
            </a:r>
          </a:p>
        </p:txBody>
      </p:sp>
      <p:sp>
        <p:nvSpPr>
          <p:cNvPr id="58371" name="Rectangle 3"/>
          <p:cNvSpPr>
            <a:spLocks noGrp="1" noChangeArrowheads="1"/>
          </p:cNvSpPr>
          <p:nvPr>
            <p:ph type="body" sz="half" idx="1"/>
          </p:nvPr>
        </p:nvSpPr>
        <p:spPr>
          <a:xfrm>
            <a:off x="152400" y="1905000"/>
            <a:ext cx="4648200" cy="4114800"/>
          </a:xfrm>
        </p:spPr>
        <p:txBody>
          <a:bodyPr/>
          <a:lstStyle/>
          <a:p>
            <a:pPr eaLnBrk="1" hangingPunct="1"/>
            <a:r>
              <a:rPr lang="en-US" altLang="en-US" sz="2800" smtClean="0"/>
              <a:t>At least every 12 months the equipment shall be inspected by a qualified person </a:t>
            </a:r>
          </a:p>
          <a:p>
            <a:pPr eaLnBrk="1" hangingPunct="1"/>
            <a:r>
              <a:rPr lang="en-US" altLang="en-US" sz="2800" smtClean="0"/>
              <a:t>The following must be documented and retained for a minimum of 12 months.</a:t>
            </a:r>
          </a:p>
        </p:txBody>
      </p:sp>
      <p:pic>
        <p:nvPicPr>
          <p:cNvPr id="58372" name="Picture 4" descr="100_083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4445" t="32222" r="37778" b="39169"/>
          <a:stretch>
            <a:fillRect/>
          </a:stretch>
        </p:blipFill>
        <p:spPr>
          <a:xfrm>
            <a:off x="4724400" y="2344738"/>
            <a:ext cx="4419600" cy="2706687"/>
          </a:xfrm>
          <a:noFill/>
        </p:spPr>
      </p:pic>
      <p:sp>
        <p:nvSpPr>
          <p:cNvPr id="58373" name="Slide Number Placeholder 5"/>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A119CEBB-3F37-45A2-98D5-B33B39FD9677}" type="slidenum">
              <a:rPr lang="en-US" altLang="en-US" smtClean="0">
                <a:solidFill>
                  <a:schemeClr val="tx2"/>
                </a:solidFill>
                <a:cs typeface="Arial" charset="0"/>
              </a:rPr>
              <a:pPr algn="l"/>
              <a:t>54</a:t>
            </a:fld>
            <a:endParaRPr lang="en-US" altLang="en-US" smtClean="0">
              <a:solidFill>
                <a:schemeClr val="tx2"/>
              </a:solidFill>
              <a:cs typeface="Arial" charset="0"/>
            </a:endParaRPr>
          </a:p>
        </p:txBody>
      </p:sp>
      <p:sp>
        <p:nvSpPr>
          <p:cNvPr id="58374" name="Date Placeholder 6"/>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609600"/>
            <a:ext cx="8229600" cy="1371600"/>
          </a:xfrm>
        </p:spPr>
        <p:txBody>
          <a:bodyPr/>
          <a:lstStyle/>
          <a:p>
            <a:pPr eaLnBrk="1" hangingPunct="1"/>
            <a:r>
              <a:rPr lang="en-US" altLang="en-US" sz="4000" b="1" smtClean="0"/>
              <a:t>Wire Rope – Inspection &amp; Selection</a:t>
            </a:r>
            <a:r>
              <a:rPr lang="en-US" altLang="en-US" sz="3500" smtClean="0"/>
              <a:t> </a:t>
            </a:r>
            <a:r>
              <a:rPr lang="en-US" altLang="en-US" sz="2400" smtClean="0"/>
              <a:t>- 1926.1413 </a:t>
            </a:r>
            <a:r>
              <a:rPr lang="en-US" altLang="en-US" sz="3200" smtClean="0"/>
              <a:t/>
            </a:r>
            <a:br>
              <a:rPr lang="en-US" altLang="en-US" sz="3200" smtClean="0"/>
            </a:br>
            <a:endParaRPr lang="en-US" altLang="en-US" sz="3200" smtClean="0"/>
          </a:p>
        </p:txBody>
      </p:sp>
      <p:sp>
        <p:nvSpPr>
          <p:cNvPr id="59395" name="Rectangle 3"/>
          <p:cNvSpPr>
            <a:spLocks noGrp="1" noChangeArrowheads="1"/>
          </p:cNvSpPr>
          <p:nvPr>
            <p:ph type="body" sz="half" idx="1"/>
          </p:nvPr>
        </p:nvSpPr>
        <p:spPr>
          <a:xfrm>
            <a:off x="228600" y="1752600"/>
            <a:ext cx="5181600" cy="4114800"/>
          </a:xfrm>
        </p:spPr>
        <p:txBody>
          <a:bodyPr/>
          <a:lstStyle/>
          <a:p>
            <a:pPr eaLnBrk="1" hangingPunct="1"/>
            <a:r>
              <a:rPr lang="en-US" altLang="en-US" sz="2800" smtClean="0"/>
              <a:t>Selection of replacement wire rope shall be in accordance with the requirements recommendations of the wire rope manufacturer, the equipment manufacturer, or a qualified person </a:t>
            </a:r>
          </a:p>
        </p:txBody>
      </p:sp>
      <p:pic>
        <p:nvPicPr>
          <p:cNvPr id="59396" name="Picture 13" descr="DSC03131"/>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5486400" y="2286000"/>
            <a:ext cx="3429000" cy="2571750"/>
          </a:xfrm>
          <a:noFill/>
        </p:spPr>
      </p:pic>
      <p:sp>
        <p:nvSpPr>
          <p:cNvPr id="59397" name="Slide Number Placeholder 5"/>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C609E5AB-1579-4618-BF23-76EB86BFE170}" type="slidenum">
              <a:rPr lang="en-US" altLang="en-US" smtClean="0">
                <a:solidFill>
                  <a:schemeClr val="tx2"/>
                </a:solidFill>
                <a:cs typeface="Arial" charset="0"/>
              </a:rPr>
              <a:pPr algn="l"/>
              <a:t>55</a:t>
            </a:fld>
            <a:endParaRPr lang="en-US" altLang="en-US" smtClean="0">
              <a:solidFill>
                <a:schemeClr val="tx2"/>
              </a:solidFill>
              <a:cs typeface="Arial" charset="0"/>
            </a:endParaRPr>
          </a:p>
        </p:txBody>
      </p:sp>
      <p:sp>
        <p:nvSpPr>
          <p:cNvPr id="59398" name="Date Placeholder 6"/>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altLang="en-US" b="1" smtClean="0"/>
              <a:t/>
            </a:r>
            <a:br>
              <a:rPr lang="en-US" altLang="en-US" b="1" smtClean="0"/>
            </a:br>
            <a:r>
              <a:rPr lang="en-US" altLang="en-US" b="1" smtClean="0"/>
              <a:t>Operational Aids</a:t>
            </a:r>
            <a:br>
              <a:rPr lang="en-US" altLang="en-US" b="1" smtClean="0"/>
            </a:br>
            <a:r>
              <a:rPr lang="en-US" altLang="en-US" sz="2400" smtClean="0"/>
              <a:t>1926.1416 </a:t>
            </a:r>
          </a:p>
        </p:txBody>
      </p:sp>
      <p:sp>
        <p:nvSpPr>
          <p:cNvPr id="60419" name="Rectangle 3"/>
          <p:cNvSpPr>
            <a:spLocks noGrp="1" noChangeArrowheads="1"/>
          </p:cNvSpPr>
          <p:nvPr>
            <p:ph type="body" sz="half" idx="1"/>
          </p:nvPr>
        </p:nvSpPr>
        <p:spPr>
          <a:xfrm>
            <a:off x="228600" y="2514600"/>
            <a:ext cx="8153400" cy="4114800"/>
          </a:xfrm>
        </p:spPr>
        <p:txBody>
          <a:bodyPr/>
          <a:lstStyle/>
          <a:p>
            <a:pPr eaLnBrk="1" hangingPunct="1">
              <a:lnSpc>
                <a:spcPct val="90000"/>
              </a:lnSpc>
            </a:pPr>
            <a:r>
              <a:rPr lang="en-US" altLang="en-US" sz="2800" smtClean="0"/>
              <a:t>Listed operational aids such as anti-two blocks are required on all equipment, unless otherwise specified.</a:t>
            </a:r>
          </a:p>
          <a:p>
            <a:pPr eaLnBrk="1" hangingPunct="1">
              <a:lnSpc>
                <a:spcPct val="90000"/>
              </a:lnSpc>
            </a:pPr>
            <a:r>
              <a:rPr lang="en-US" altLang="en-US" sz="2800" smtClean="0"/>
              <a:t>Operations shall not begin unless the listed operational aids are in proper working order, except where the employer meets the specified temporary alternative measures.</a:t>
            </a:r>
          </a:p>
        </p:txBody>
      </p:sp>
      <p:sp>
        <p:nvSpPr>
          <p:cNvPr id="60420" name="Slide Number Placeholder 6"/>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ABCA035A-37A7-4507-9AA9-8466E0D4115A}" type="slidenum">
              <a:rPr lang="en-US" altLang="en-US" smtClean="0">
                <a:solidFill>
                  <a:schemeClr val="tx2"/>
                </a:solidFill>
                <a:cs typeface="Arial" charset="0"/>
              </a:rPr>
              <a:pPr algn="l"/>
              <a:t>56</a:t>
            </a:fld>
            <a:endParaRPr lang="en-US" altLang="en-US" smtClean="0">
              <a:solidFill>
                <a:schemeClr val="tx2"/>
              </a:solidFill>
              <a:cs typeface="Arial" charset="0"/>
            </a:endParaRPr>
          </a:p>
        </p:txBody>
      </p:sp>
      <p:sp>
        <p:nvSpPr>
          <p:cNvPr id="60421" name="Date Placeholder 7"/>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US" altLang="en-US" b="1" smtClean="0"/>
              <a:t/>
            </a:r>
            <a:br>
              <a:rPr lang="en-US" altLang="en-US" b="1" smtClean="0"/>
            </a:br>
            <a:r>
              <a:rPr lang="en-US" altLang="en-US" b="1" smtClean="0"/>
              <a:t>Operational Aids</a:t>
            </a:r>
            <a:br>
              <a:rPr lang="en-US" altLang="en-US" b="1" smtClean="0"/>
            </a:br>
            <a:r>
              <a:rPr lang="en-US" altLang="en-US" sz="2400" smtClean="0"/>
              <a:t>1926.1416 </a:t>
            </a:r>
          </a:p>
        </p:txBody>
      </p:sp>
      <p:sp>
        <p:nvSpPr>
          <p:cNvPr id="61443" name="Rectangle 3"/>
          <p:cNvSpPr>
            <a:spLocks noGrp="1" noChangeArrowheads="1"/>
          </p:cNvSpPr>
          <p:nvPr>
            <p:ph type="body" sz="half" idx="1"/>
          </p:nvPr>
        </p:nvSpPr>
        <p:spPr>
          <a:xfrm>
            <a:off x="228600" y="2057400"/>
            <a:ext cx="8153400" cy="4114800"/>
          </a:xfrm>
        </p:spPr>
        <p:txBody>
          <a:bodyPr/>
          <a:lstStyle/>
          <a:p>
            <a:pPr eaLnBrk="1" hangingPunct="1">
              <a:lnSpc>
                <a:spcPct val="90000"/>
              </a:lnSpc>
            </a:pPr>
            <a:r>
              <a:rPr lang="en-US" altLang="en-US" sz="2800" dirty="0" smtClean="0"/>
              <a:t>If a listed operational aid stops working properly during operations, the operator shall safely stop operations until the temporary alternative measures are implemented or the device is again working properly. </a:t>
            </a:r>
          </a:p>
          <a:p>
            <a:pPr eaLnBrk="1" hangingPunct="1">
              <a:lnSpc>
                <a:spcPct val="90000"/>
              </a:lnSpc>
            </a:pPr>
            <a:r>
              <a:rPr lang="en-US" altLang="en-US" sz="2800" dirty="0" smtClean="0"/>
              <a:t>A primary operational aid is the                       Anti-Two Block Device</a:t>
            </a:r>
          </a:p>
        </p:txBody>
      </p:sp>
      <p:sp>
        <p:nvSpPr>
          <p:cNvPr id="61444" name="Slide Number Placeholder 6"/>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03634387-74BE-472F-A21F-874F204C296D}" type="slidenum">
              <a:rPr lang="en-US" altLang="en-US" smtClean="0">
                <a:solidFill>
                  <a:schemeClr val="tx2"/>
                </a:solidFill>
                <a:cs typeface="Arial" charset="0"/>
              </a:rPr>
              <a:pPr algn="l"/>
              <a:t>57</a:t>
            </a:fld>
            <a:endParaRPr lang="en-US" altLang="en-US" smtClean="0">
              <a:solidFill>
                <a:schemeClr val="tx2"/>
              </a:solidFill>
              <a:cs typeface="Arial" charset="0"/>
            </a:endParaRPr>
          </a:p>
        </p:txBody>
      </p:sp>
      <p:sp>
        <p:nvSpPr>
          <p:cNvPr id="61445" name="Date Placeholder 7"/>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pic>
        <p:nvPicPr>
          <p:cNvPr id="61446" name="Picture 7" descr="C:\Users\Bob Emmerich\Documents\Safecon pictures\Cranes\Mobile Crane\100_2474.JPG"/>
          <p:cNvPicPr>
            <a:picLocks noChangeAspect="1" noChangeArrowheads="1"/>
          </p:cNvPicPr>
          <p:nvPr/>
        </p:nvPicPr>
        <p:blipFill>
          <a:blip r:embed="rId2">
            <a:extLst>
              <a:ext uri="{28A0092B-C50C-407E-A947-70E740481C1C}">
                <a14:useLocalDpi xmlns:a14="http://schemas.microsoft.com/office/drawing/2010/main" val="0"/>
              </a:ext>
            </a:extLst>
          </a:blip>
          <a:srcRect l="17792" r="13306"/>
          <a:stretch>
            <a:fillRect/>
          </a:stretch>
        </p:blipFill>
        <p:spPr bwMode="auto">
          <a:xfrm>
            <a:off x="5715000" y="3633104"/>
            <a:ext cx="2743200" cy="29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val 1"/>
          <p:cNvSpPr/>
          <p:nvPr/>
        </p:nvSpPr>
        <p:spPr bwMode="auto">
          <a:xfrm>
            <a:off x="5791200" y="4800600"/>
            <a:ext cx="1295400" cy="1371600"/>
          </a:xfrm>
          <a:prstGeom prst="ellipse">
            <a:avLst/>
          </a:prstGeom>
          <a:noFill/>
          <a:ln w="57150"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762000" y="457200"/>
            <a:ext cx="7924800" cy="762000"/>
          </a:xfrm>
        </p:spPr>
        <p:txBody>
          <a:bodyPr/>
          <a:lstStyle/>
          <a:p>
            <a:pPr eaLnBrk="1" hangingPunct="1"/>
            <a:r>
              <a:rPr lang="en-US" altLang="en-US" dirty="0" smtClean="0"/>
              <a:t>Anti-Two Blocks</a:t>
            </a:r>
          </a:p>
        </p:txBody>
      </p:sp>
      <p:sp>
        <p:nvSpPr>
          <p:cNvPr id="62467" name="Text Placeholder 2"/>
          <p:cNvSpPr>
            <a:spLocks noGrp="1"/>
          </p:cNvSpPr>
          <p:nvPr>
            <p:ph type="body" sz="half" idx="1"/>
          </p:nvPr>
        </p:nvSpPr>
        <p:spPr>
          <a:xfrm>
            <a:off x="685800" y="1295400"/>
            <a:ext cx="7162800" cy="3886200"/>
          </a:xfrm>
        </p:spPr>
        <p:txBody>
          <a:bodyPr/>
          <a:lstStyle/>
          <a:p>
            <a:pPr eaLnBrk="1" hangingPunct="1"/>
            <a:r>
              <a:rPr lang="en-US" altLang="en-US" dirty="0" smtClean="0"/>
              <a:t>Anti-Two Blocks must be tested</a:t>
            </a:r>
          </a:p>
        </p:txBody>
      </p:sp>
      <p:sp>
        <p:nvSpPr>
          <p:cNvPr id="62469"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CA0358F8-EB34-496D-BBEE-BBE186BA979D}" type="slidenum">
              <a:rPr lang="en-US" altLang="en-US" smtClean="0">
                <a:solidFill>
                  <a:schemeClr val="tx2"/>
                </a:solidFill>
                <a:cs typeface="Arial" charset="0"/>
              </a:rPr>
              <a:pPr algn="l"/>
              <a:t>58</a:t>
            </a:fld>
            <a:endParaRPr lang="en-US" altLang="en-US" smtClean="0">
              <a:solidFill>
                <a:schemeClr val="tx2"/>
              </a:solidFill>
              <a:cs typeface="Arial" charset="0"/>
            </a:endParaRPr>
          </a:p>
        </p:txBody>
      </p:sp>
      <p:sp>
        <p:nvSpPr>
          <p:cNvPr id="62470"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pic>
        <p:nvPicPr>
          <p:cNvPr id="62471" name="Picture 2" descr="C:\Users\Bob Emmerich\Documents\Safecon pictures\Cranes\Mobile Crane\Beam high lift 3.jpg"/>
          <p:cNvPicPr>
            <a:picLocks noChangeAspect="1" noChangeArrowheads="1"/>
          </p:cNvPicPr>
          <p:nvPr/>
        </p:nvPicPr>
        <p:blipFill rotWithShape="1">
          <a:blip r:embed="rId2">
            <a:extLst>
              <a:ext uri="{28A0092B-C50C-407E-A947-70E740481C1C}">
                <a14:useLocalDpi xmlns:a14="http://schemas.microsoft.com/office/drawing/2010/main" val="0"/>
              </a:ext>
            </a:extLst>
          </a:blip>
          <a:srcRect t="11387" r="16350"/>
          <a:stretch/>
        </p:blipFill>
        <p:spPr bwMode="auto">
          <a:xfrm>
            <a:off x="1878864" y="1905000"/>
            <a:ext cx="5466816"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US" altLang="en-US" b="1" smtClean="0"/>
              <a:t>Operations</a:t>
            </a:r>
            <a:br>
              <a:rPr lang="en-US" altLang="en-US" b="1" smtClean="0"/>
            </a:br>
            <a:r>
              <a:rPr lang="en-US" altLang="en-US" sz="3200" smtClean="0"/>
              <a:t>1926.1417 </a:t>
            </a:r>
          </a:p>
        </p:txBody>
      </p:sp>
      <p:sp>
        <p:nvSpPr>
          <p:cNvPr id="63491" name="Rectangle 3"/>
          <p:cNvSpPr>
            <a:spLocks noGrp="1" noChangeArrowheads="1"/>
          </p:cNvSpPr>
          <p:nvPr>
            <p:ph type="body" sz="half" idx="1"/>
          </p:nvPr>
        </p:nvSpPr>
        <p:spPr>
          <a:xfrm>
            <a:off x="228600" y="1981200"/>
            <a:ext cx="5715000" cy="4114800"/>
          </a:xfrm>
        </p:spPr>
        <p:txBody>
          <a:bodyPr/>
          <a:lstStyle/>
          <a:p>
            <a:pPr eaLnBrk="1" hangingPunct="1"/>
            <a:r>
              <a:rPr lang="en-US" altLang="en-US" sz="2400" smtClean="0"/>
              <a:t>Must comply with all manufacturer procedures applicable to operation including use with attachments.</a:t>
            </a:r>
          </a:p>
          <a:p>
            <a:pPr eaLnBrk="1" hangingPunct="1"/>
            <a:r>
              <a:rPr lang="en-US" altLang="en-US" sz="2400" smtClean="0"/>
              <a:t>Where the manufacturer procedures are unavailable, the employer shall develop and ensure compliance with all procedures necessary for the safe operation of the equipment and attachments.</a:t>
            </a:r>
          </a:p>
        </p:txBody>
      </p:sp>
      <p:pic>
        <p:nvPicPr>
          <p:cNvPr id="63492"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6667"/>
          <a:stretch>
            <a:fillRect/>
          </a:stretch>
        </p:blipFill>
        <p:spPr>
          <a:xfrm>
            <a:off x="5638800" y="304800"/>
            <a:ext cx="3505200" cy="3014663"/>
          </a:xfrm>
        </p:spPr>
      </p:pic>
      <p:sp>
        <p:nvSpPr>
          <p:cNvPr id="63493" name="Slide Number Placeholder 5"/>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D2D83E87-66CC-40BA-A6D9-65B15ABE2DDD}" type="slidenum">
              <a:rPr lang="en-US" altLang="en-US" smtClean="0">
                <a:solidFill>
                  <a:schemeClr val="tx2"/>
                </a:solidFill>
                <a:cs typeface="Arial" charset="0"/>
              </a:rPr>
              <a:pPr algn="l"/>
              <a:t>59</a:t>
            </a:fld>
            <a:endParaRPr lang="en-US" altLang="en-US" smtClean="0">
              <a:solidFill>
                <a:schemeClr val="tx2"/>
              </a:solidFill>
              <a:cs typeface="Arial" charset="0"/>
            </a:endParaRPr>
          </a:p>
        </p:txBody>
      </p:sp>
      <p:sp>
        <p:nvSpPr>
          <p:cNvPr id="63494" name="Date Placeholder 6"/>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52400" y="914400"/>
            <a:ext cx="5867400" cy="1295400"/>
          </a:xfrm>
        </p:spPr>
        <p:txBody>
          <a:bodyPr/>
          <a:lstStyle/>
          <a:p>
            <a:r>
              <a:rPr lang="en-US" altLang="en-US" b="1" smtClean="0"/>
              <a:t>Causes of Fatalities </a:t>
            </a:r>
            <a:br>
              <a:rPr lang="en-US" altLang="en-US" b="1" smtClean="0"/>
            </a:br>
            <a:r>
              <a:rPr lang="en-US" altLang="en-US" smtClean="0"/>
              <a:t>Struck by the Load</a:t>
            </a:r>
            <a:br>
              <a:rPr lang="en-US" altLang="en-US" smtClean="0"/>
            </a:br>
            <a:endParaRPr lang="en-US" altLang="en-US" i="1" smtClean="0"/>
          </a:p>
        </p:txBody>
      </p:sp>
      <p:sp>
        <p:nvSpPr>
          <p:cNvPr id="13315" name="Text Box 5"/>
          <p:cNvSpPr txBox="1">
            <a:spLocks noChangeArrowheads="1"/>
          </p:cNvSpPr>
          <p:nvPr/>
        </p:nvSpPr>
        <p:spPr bwMode="auto">
          <a:xfrm>
            <a:off x="762000" y="1828800"/>
            <a:ext cx="3429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altLang="en-US" sz="4400" b="1"/>
              <a:t>21%</a:t>
            </a:r>
          </a:p>
        </p:txBody>
      </p:sp>
      <p:pic>
        <p:nvPicPr>
          <p:cNvPr id="13316" name="Picture 2" descr="C:\Users\Bob Emmerich\Documents\Safecon pictures\Cranes\100_1256.jpg"/>
          <p:cNvPicPr>
            <a:picLocks noChangeAspect="1" noChangeArrowheads="1"/>
          </p:cNvPicPr>
          <p:nvPr/>
        </p:nvPicPr>
        <p:blipFill>
          <a:blip r:embed="rId2">
            <a:extLst>
              <a:ext uri="{28A0092B-C50C-407E-A947-70E740481C1C}">
                <a14:useLocalDpi xmlns:a14="http://schemas.microsoft.com/office/drawing/2010/main" val="0"/>
              </a:ext>
            </a:extLst>
          </a:blip>
          <a:srcRect b="13535"/>
          <a:stretch>
            <a:fillRect/>
          </a:stretch>
        </p:blipFill>
        <p:spPr bwMode="auto">
          <a:xfrm>
            <a:off x="6400800" y="434975"/>
            <a:ext cx="2606675" cy="300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Footer Placeholder 1"/>
          <p:cNvSpPr>
            <a:spLocks noGrp="1"/>
          </p:cNvSpPr>
          <p:nvPr>
            <p:ph type="ftr"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endParaRPr lang="en-US" altLang="en-US" smtClean="0"/>
          </a:p>
        </p:txBody>
      </p:sp>
      <p:sp>
        <p:nvSpPr>
          <p:cNvPr id="13318" name="Slide Number Placeholder 2"/>
          <p:cNvSpPr>
            <a:spLocks noGrp="1"/>
          </p:cNvSpPr>
          <p:nvPr>
            <p:ph type="sldNum"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D1D28491-6687-4B70-9BF1-51606ABE7364}" type="slidenum">
              <a:rPr lang="en-US" altLang="en-US" smtClean="0"/>
              <a:pPr algn="ctr"/>
              <a:t>6</a:t>
            </a:fld>
            <a:endParaRPr lang="en-US" altLang="en-US" smtClean="0"/>
          </a:p>
        </p:txBody>
      </p:sp>
      <p:pic>
        <p:nvPicPr>
          <p:cNvPr id="1331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9575" y="3619500"/>
            <a:ext cx="22479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oShape 7"/>
          <p:cNvSpPr>
            <a:spLocks noChangeArrowheads="1"/>
          </p:cNvSpPr>
          <p:nvPr/>
        </p:nvSpPr>
        <p:spPr bwMode="auto">
          <a:xfrm>
            <a:off x="7883525" y="4114800"/>
            <a:ext cx="955675"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solidFill>
            <a:schemeClr val="bg1"/>
          </a:solidFill>
          <a:ln w="15875">
            <a:solidFill>
              <a:srgbClr val="FF0000"/>
            </a:solidFill>
            <a:miter lim="800000"/>
            <a:headEnd/>
            <a:tailEnd/>
          </a:ln>
        </p:spPr>
        <p:txBody>
          <a:bodyPr wrap="none" anchor="ctr"/>
          <a:lstStyle/>
          <a:p>
            <a:endParaRPr lang="en-US"/>
          </a:p>
        </p:txBody>
      </p:sp>
      <p:sp>
        <p:nvSpPr>
          <p:cNvPr id="13321" name="Rectangle 3"/>
          <p:cNvSpPr>
            <a:spLocks noGrp="1" noChangeArrowheads="1"/>
          </p:cNvSpPr>
          <p:nvPr>
            <p:ph type="body" sz="half" idx="1"/>
          </p:nvPr>
        </p:nvSpPr>
        <p:spPr>
          <a:xfrm>
            <a:off x="304800" y="2743200"/>
            <a:ext cx="5105400" cy="2667000"/>
          </a:xfrm>
        </p:spPr>
        <p:txBody>
          <a:bodyPr/>
          <a:lstStyle/>
          <a:p>
            <a:r>
              <a:rPr lang="en-US" altLang="en-US" sz="2800" smtClean="0"/>
              <a:t>Failure of hooks, slings, etc.</a:t>
            </a:r>
          </a:p>
          <a:p>
            <a:r>
              <a:rPr lang="en-US" altLang="en-US" sz="2800" smtClean="0"/>
              <a:t>Loads falling out of rigging</a:t>
            </a:r>
          </a:p>
          <a:p>
            <a:r>
              <a:rPr lang="en-US" altLang="en-US" sz="2800" smtClean="0"/>
              <a:t>Swinging loads</a:t>
            </a:r>
          </a:p>
        </p:txBody>
      </p:sp>
      <p:sp>
        <p:nvSpPr>
          <p:cNvPr id="13322" name="Rectangle 12"/>
          <p:cNvSpPr>
            <a:spLocks noChangeArrowheads="1"/>
          </p:cNvSpPr>
          <p:nvPr/>
        </p:nvSpPr>
        <p:spPr bwMode="auto">
          <a:xfrm>
            <a:off x="30163" y="6172200"/>
            <a:ext cx="7467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900" i="1">
                <a:latin typeface="Verdana" pitchFamily="34" charset="0"/>
              </a:rPr>
              <a:t>Source: U.S. Bureau of Labor Statistics Census of Fatal Occupational Injuries Research File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strVal val="4*#ppt_w"/>
                                          </p:val>
                                        </p:tav>
                                        <p:tav tm="100000">
                                          <p:val>
                                            <p:strVal val="#ppt_w"/>
                                          </p:val>
                                        </p:tav>
                                      </p:tavLst>
                                    </p:anim>
                                    <p:anim calcmode="lin" valueType="num">
                                      <p:cBhvr>
                                        <p:cTn id="8" dur="500" fill="hold"/>
                                        <p:tgtEl>
                                          <p:spTgt spid="1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altLang="en-US" sz="4000" smtClean="0"/>
              <a:t>Load Weight </a:t>
            </a:r>
            <a:br>
              <a:rPr lang="en-US" altLang="en-US" sz="4000" smtClean="0"/>
            </a:br>
            <a:r>
              <a:rPr lang="en-US" altLang="en-US" sz="2400" b="0" smtClean="0"/>
              <a:t>1926.1417(o)(3)</a:t>
            </a:r>
          </a:p>
        </p:txBody>
      </p:sp>
      <p:sp>
        <p:nvSpPr>
          <p:cNvPr id="64515" name="Rectangle 3"/>
          <p:cNvSpPr>
            <a:spLocks noGrp="1" noChangeArrowheads="1"/>
          </p:cNvSpPr>
          <p:nvPr>
            <p:ph idx="1"/>
          </p:nvPr>
        </p:nvSpPr>
        <p:spPr>
          <a:xfrm>
            <a:off x="381000" y="1676400"/>
            <a:ext cx="8458200" cy="4648200"/>
          </a:xfrm>
        </p:spPr>
        <p:txBody>
          <a:bodyPr/>
          <a:lstStyle/>
          <a:p>
            <a:pPr eaLnBrk="1" hangingPunct="1"/>
            <a:r>
              <a:rPr lang="en-US" altLang="en-US" sz="2800" smtClean="0"/>
              <a:t>The operator shall verify that the load is within the rated capacity of the equipment by at least one of the following methods:</a:t>
            </a:r>
          </a:p>
          <a:p>
            <a:pPr lvl="1" eaLnBrk="1" hangingPunct="1"/>
            <a:r>
              <a:rPr lang="en-US" altLang="en-US" sz="2200" smtClean="0"/>
              <a:t>The weight of the load shall be determined from a reliable source, by a reliable calculation method, or by other equally reliable means, or</a:t>
            </a:r>
          </a:p>
          <a:p>
            <a:pPr lvl="1" eaLnBrk="1" hangingPunct="1"/>
            <a:r>
              <a:rPr lang="en-US" altLang="en-US" sz="2200" smtClean="0"/>
              <a:t>The operator can begin hoisting the load to determine, using an electronic load weighing device. If it exceeds 75 percent of the maximum rated capacity at the longest radius that will be used during the lift operation, the operator must STOP until load weight is determined.</a:t>
            </a:r>
          </a:p>
        </p:txBody>
      </p:sp>
      <p:sp>
        <p:nvSpPr>
          <p:cNvPr id="64516"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64517"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1A2B3584-FF52-4D27-8D18-E23DBC22FF09}" type="slidenum">
              <a:rPr lang="en-US" altLang="en-US" smtClean="0">
                <a:solidFill>
                  <a:schemeClr val="tx2"/>
                </a:solidFill>
                <a:cs typeface="Arial" charset="0"/>
              </a:rPr>
              <a:pPr algn="l"/>
              <a:t>60</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sz="quarter"/>
          </p:nvPr>
        </p:nvSpPr>
        <p:spPr>
          <a:xfrm>
            <a:off x="457200" y="457200"/>
            <a:ext cx="8229600" cy="762000"/>
          </a:xfrm>
        </p:spPr>
        <p:txBody>
          <a:bodyPr/>
          <a:lstStyle/>
          <a:p>
            <a:pPr eaLnBrk="1" hangingPunct="1"/>
            <a:r>
              <a:rPr lang="en-US" altLang="en-US" b="1" smtClean="0"/>
              <a:t>Overload?</a:t>
            </a:r>
          </a:p>
        </p:txBody>
      </p:sp>
      <p:sp>
        <p:nvSpPr>
          <p:cNvPr id="65539" name="Slide Number Placeholder 6"/>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21DDED98-0DBA-43AE-BE07-4DD9404BD253}" type="slidenum">
              <a:rPr lang="en-US" altLang="en-US" smtClean="0">
                <a:solidFill>
                  <a:schemeClr val="tx2"/>
                </a:solidFill>
                <a:cs typeface="Arial" charset="0"/>
              </a:rPr>
              <a:pPr algn="l"/>
              <a:t>61</a:t>
            </a:fld>
            <a:endParaRPr lang="en-US" altLang="en-US" smtClean="0">
              <a:solidFill>
                <a:schemeClr val="tx2"/>
              </a:solidFill>
              <a:cs typeface="Arial" charset="0"/>
            </a:endParaRPr>
          </a:p>
        </p:txBody>
      </p:sp>
      <p:sp>
        <p:nvSpPr>
          <p:cNvPr id="65540" name="Date Placeholder 7"/>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pic>
        <p:nvPicPr>
          <p:cNvPr id="65541" name="Picture 2" descr="C:\Users\Bob Emmerich\Documents\Safecon pictures\Cranes\Crane tip dozer.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600200"/>
            <a:ext cx="6096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7"/>
          <p:cNvSpPr>
            <a:spLocks noChangeArrowheads="1"/>
          </p:cNvSpPr>
          <p:nvPr/>
        </p:nvSpPr>
        <p:spPr bwMode="auto">
          <a:xfrm>
            <a:off x="3352800" y="4267200"/>
            <a:ext cx="1828800" cy="1828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pPr eaLnBrk="1" hangingPunct="1"/>
            <a:r>
              <a:rPr lang="en-US" altLang="en-US" smtClean="0"/>
              <a:t>Critical Picks </a:t>
            </a:r>
            <a:r>
              <a:rPr lang="en-US" altLang="en-US" sz="2400" b="0" smtClean="0"/>
              <a:t>(Not Defined)</a:t>
            </a:r>
          </a:p>
        </p:txBody>
      </p:sp>
      <p:sp>
        <p:nvSpPr>
          <p:cNvPr id="66563" name="Content Placeholder 6"/>
          <p:cNvSpPr>
            <a:spLocks noGrp="1"/>
          </p:cNvSpPr>
          <p:nvPr>
            <p:ph idx="1"/>
          </p:nvPr>
        </p:nvSpPr>
        <p:spPr>
          <a:xfrm>
            <a:off x="381000" y="1524000"/>
            <a:ext cx="8610600" cy="4572000"/>
          </a:xfrm>
        </p:spPr>
        <p:txBody>
          <a:bodyPr/>
          <a:lstStyle/>
          <a:p>
            <a:pPr eaLnBrk="1" hangingPunct="1"/>
            <a:r>
              <a:rPr lang="en-US" altLang="en-US" sz="2800" b="1" smtClean="0"/>
              <a:t>Common Issues:</a:t>
            </a:r>
          </a:p>
          <a:p>
            <a:pPr lvl="1" eaLnBrk="1" hangingPunct="1"/>
            <a:r>
              <a:rPr lang="en-US" altLang="en-US" sz="2400" smtClean="0"/>
              <a:t>The load exceeds 85% of the capacity.</a:t>
            </a:r>
          </a:p>
          <a:p>
            <a:pPr lvl="1" eaLnBrk="1" hangingPunct="1"/>
            <a:r>
              <a:rPr lang="en-US" altLang="en-US" sz="2400" smtClean="0"/>
              <a:t>Complications as a result of load configuration, clearance, danger to personnel power transmission equipment, or critical service process equipment.</a:t>
            </a:r>
          </a:p>
          <a:p>
            <a:pPr lvl="1" eaLnBrk="1" hangingPunct="1"/>
            <a:r>
              <a:rPr lang="en-US" altLang="en-US" sz="2400" smtClean="0"/>
              <a:t>The weight of the load is 25 tons or greater and exceeds 50’ in length, height, and width.  </a:t>
            </a:r>
          </a:p>
          <a:p>
            <a:pPr lvl="1" eaLnBrk="1" hangingPunct="1"/>
            <a:r>
              <a:rPr lang="en-US" altLang="en-US" sz="2400" smtClean="0"/>
              <a:t>Lifts involve more than one crane to handle the load.</a:t>
            </a:r>
          </a:p>
        </p:txBody>
      </p:sp>
      <p:sp>
        <p:nvSpPr>
          <p:cNvPr id="66564"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66565"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2C30E95B-6700-4C77-A820-453BD518F708}" type="slidenum">
              <a:rPr lang="en-US" altLang="en-US" smtClean="0">
                <a:solidFill>
                  <a:schemeClr val="tx2"/>
                </a:solidFill>
                <a:cs typeface="Arial" charset="0"/>
              </a:rPr>
              <a:pPr algn="l"/>
              <a:t>62</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119063" y="914400"/>
            <a:ext cx="3919537" cy="1371600"/>
          </a:xfrm>
        </p:spPr>
        <p:txBody>
          <a:bodyPr/>
          <a:lstStyle/>
          <a:p>
            <a:r>
              <a:rPr lang="en-US" altLang="en-US" sz="4000" smtClean="0"/>
              <a:t>Critical Picks Require Good Planning</a:t>
            </a:r>
            <a:br>
              <a:rPr lang="en-US" altLang="en-US" sz="4000" smtClean="0"/>
            </a:br>
            <a:endParaRPr lang="en-US" altLang="en-US" sz="2800" smtClean="0"/>
          </a:p>
        </p:txBody>
      </p:sp>
      <p:pic>
        <p:nvPicPr>
          <p:cNvPr id="67587" name="Picture 3" descr="\\BOBSHPELITE\Users\Bob Emmerich\Documents\Safecon pictures\Cranes\Critical Lift Plan.jpg"/>
          <p:cNvPicPr>
            <a:picLocks noChangeAspect="1" noChangeArrowheads="1"/>
          </p:cNvPicPr>
          <p:nvPr/>
        </p:nvPicPr>
        <p:blipFill>
          <a:blip r:embed="rId2">
            <a:extLst>
              <a:ext uri="{28A0092B-C50C-407E-A947-70E740481C1C}">
                <a14:useLocalDpi xmlns:a14="http://schemas.microsoft.com/office/drawing/2010/main" val="0"/>
              </a:ext>
            </a:extLst>
          </a:blip>
          <a:srcRect t="4222" b="17999"/>
          <a:stretch>
            <a:fillRect/>
          </a:stretch>
        </p:blipFill>
        <p:spPr bwMode="auto">
          <a:xfrm>
            <a:off x="4419600" y="152400"/>
            <a:ext cx="4986338"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8" name="Picture 2" descr="\\BOBSHPELITE\Users\Bob Emmerich\Documents\Safecon pictures\Cranes\Crane heavy lift brid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8" y="2667000"/>
            <a:ext cx="4081462" cy="397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457200" y="381000"/>
            <a:ext cx="8686800" cy="1371600"/>
          </a:xfrm>
        </p:spPr>
        <p:txBody>
          <a:bodyPr/>
          <a:lstStyle/>
          <a:p>
            <a:r>
              <a:rPr lang="en-US" altLang="en-US" sz="4000" smtClean="0"/>
              <a:t>And Good Decision Making??!!??</a:t>
            </a:r>
          </a:p>
        </p:txBody>
      </p:sp>
      <p:pic>
        <p:nvPicPr>
          <p:cNvPr id="68611" name="Picture 2" descr="\\BOBSHPELITE\Users\Bob Emmerich\Documents\Safecon pictures\Cranes\Crane &amp; hoe operation.jpg"/>
          <p:cNvPicPr>
            <a:picLocks noChangeAspect="1" noChangeArrowheads="1"/>
          </p:cNvPicPr>
          <p:nvPr/>
        </p:nvPicPr>
        <p:blipFill>
          <a:blip r:embed="rId2">
            <a:extLst>
              <a:ext uri="{28A0092B-C50C-407E-A947-70E740481C1C}">
                <a14:useLocalDpi xmlns:a14="http://schemas.microsoft.com/office/drawing/2010/main" val="0"/>
              </a:ext>
            </a:extLst>
          </a:blip>
          <a:srcRect l="5881" t="14603" r="6122"/>
          <a:stretch>
            <a:fillRect/>
          </a:stretch>
        </p:blipFill>
        <p:spPr bwMode="auto">
          <a:xfrm>
            <a:off x="838200" y="1600200"/>
            <a:ext cx="7324725"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AutoShape 7"/>
          <p:cNvSpPr>
            <a:spLocks noChangeArrowheads="1"/>
          </p:cNvSpPr>
          <p:nvPr/>
        </p:nvSpPr>
        <p:spPr bwMode="auto">
          <a:xfrm>
            <a:off x="2057400" y="2667000"/>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ppt_w"/>
                                          </p:val>
                                        </p:tav>
                                        <p:tav tm="100000">
                                          <p:val>
                                            <p:strVal val="#ppt_w"/>
                                          </p:val>
                                        </p:tav>
                                      </p:tavLst>
                                    </p:anim>
                                    <p:anim calcmode="lin" valueType="num">
                                      <p:cBhvr>
                                        <p:cTn id="8"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sz="quarter"/>
          </p:nvPr>
        </p:nvSpPr>
        <p:spPr/>
        <p:txBody>
          <a:bodyPr/>
          <a:lstStyle/>
          <a:p>
            <a:pPr eaLnBrk="1" hangingPunct="1"/>
            <a:r>
              <a:rPr lang="en-US" altLang="en-US" b="1" smtClean="0"/>
              <a:t>Tag Lines</a:t>
            </a:r>
          </a:p>
        </p:txBody>
      </p:sp>
      <p:sp>
        <p:nvSpPr>
          <p:cNvPr id="69635" name="Content Placeholder 5"/>
          <p:cNvSpPr>
            <a:spLocks noGrp="1"/>
          </p:cNvSpPr>
          <p:nvPr>
            <p:ph sz="quarter" idx="1"/>
          </p:nvPr>
        </p:nvSpPr>
        <p:spPr>
          <a:xfrm>
            <a:off x="457200" y="3276600"/>
            <a:ext cx="8534400" cy="1981200"/>
          </a:xfrm>
        </p:spPr>
        <p:txBody>
          <a:bodyPr/>
          <a:lstStyle/>
          <a:p>
            <a:pPr eaLnBrk="1" hangingPunct="1"/>
            <a:r>
              <a:rPr lang="en-US" altLang="en-US" sz="2800" smtClean="0"/>
              <a:t>Tag lines are not directly required by OSHA standards.</a:t>
            </a:r>
          </a:p>
          <a:p>
            <a:pPr eaLnBrk="1" hangingPunct="1"/>
            <a:r>
              <a:rPr lang="en-US" altLang="en-US" sz="2800" smtClean="0"/>
              <a:t>Tag lines should be attached to all loads, unless it is more hazardous to use one.</a:t>
            </a:r>
          </a:p>
          <a:p>
            <a:pPr eaLnBrk="1" hangingPunct="1"/>
            <a:r>
              <a:rPr lang="en-US" altLang="en-US" sz="2800" smtClean="0"/>
              <a:t>Free hanging tag lines must not be of such length or position that they could snag on the structure.</a:t>
            </a:r>
          </a:p>
        </p:txBody>
      </p:sp>
      <p:sp>
        <p:nvSpPr>
          <p:cNvPr id="69636" name="Slide Number Placeholder 6"/>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1DFC04F2-6094-4EEB-90D8-5AAFCAACFAD2}" type="slidenum">
              <a:rPr lang="en-US" altLang="en-US" smtClean="0">
                <a:solidFill>
                  <a:schemeClr val="tx2"/>
                </a:solidFill>
                <a:cs typeface="Arial" charset="0"/>
              </a:rPr>
              <a:pPr algn="l"/>
              <a:t>65</a:t>
            </a:fld>
            <a:endParaRPr lang="en-US" altLang="en-US" smtClean="0">
              <a:solidFill>
                <a:schemeClr val="tx2"/>
              </a:solidFill>
              <a:cs typeface="Arial" charset="0"/>
            </a:endParaRPr>
          </a:p>
        </p:txBody>
      </p:sp>
      <p:sp>
        <p:nvSpPr>
          <p:cNvPr id="69637" name="Date Placeholder 7"/>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pic>
        <p:nvPicPr>
          <p:cNvPr id="69638" name="Picture 3" descr="C:\Users\Bob Emmerich\Documents\UW Oshkosh Harwood Wind\Pictrure Run\100_2509.JPG"/>
          <p:cNvPicPr>
            <a:picLocks noChangeAspect="1" noChangeArrowheads="1"/>
          </p:cNvPicPr>
          <p:nvPr/>
        </p:nvPicPr>
        <p:blipFill>
          <a:blip r:embed="rId2">
            <a:extLst>
              <a:ext uri="{28A0092B-C50C-407E-A947-70E740481C1C}">
                <a14:useLocalDpi xmlns:a14="http://schemas.microsoft.com/office/drawing/2010/main" val="0"/>
              </a:ext>
            </a:extLst>
          </a:blip>
          <a:srcRect t="18391" r="49385" b="17650"/>
          <a:stretch>
            <a:fillRect/>
          </a:stretch>
        </p:blipFill>
        <p:spPr bwMode="auto">
          <a:xfrm>
            <a:off x="5838825" y="0"/>
            <a:ext cx="3314700" cy="314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altLang="en-US" b="1" smtClean="0"/>
              <a:t>Working Under Suspended Loads </a:t>
            </a:r>
            <a:r>
              <a:rPr lang="en-US" altLang="en-US" sz="2400" b="1" smtClean="0"/>
              <a:t>– </a:t>
            </a:r>
            <a:r>
              <a:rPr lang="en-US" altLang="en-US" sz="2400" smtClean="0"/>
              <a:t>1926.1425(b)</a:t>
            </a:r>
          </a:p>
        </p:txBody>
      </p:sp>
      <p:sp>
        <p:nvSpPr>
          <p:cNvPr id="70659" name="Text Placeholder 2"/>
          <p:cNvSpPr>
            <a:spLocks noGrp="1"/>
          </p:cNvSpPr>
          <p:nvPr>
            <p:ph type="body" sz="half" idx="1"/>
          </p:nvPr>
        </p:nvSpPr>
        <p:spPr>
          <a:xfrm>
            <a:off x="152400" y="1981200"/>
            <a:ext cx="7315200" cy="3886200"/>
          </a:xfrm>
        </p:spPr>
        <p:txBody>
          <a:bodyPr/>
          <a:lstStyle/>
          <a:p>
            <a:pPr eaLnBrk="1" hangingPunct="1">
              <a:lnSpc>
                <a:spcPct val="90000"/>
              </a:lnSpc>
            </a:pPr>
            <a:r>
              <a:rPr lang="en-US" altLang="en-US" sz="2800" smtClean="0"/>
              <a:t>While the operator is not moving a suspended load, no employee must be within the fall zone, except:</a:t>
            </a:r>
          </a:p>
          <a:p>
            <a:pPr lvl="1" eaLnBrk="1" hangingPunct="1">
              <a:lnSpc>
                <a:spcPct val="90000"/>
              </a:lnSpc>
            </a:pPr>
            <a:r>
              <a:rPr lang="en-US" altLang="en-US" sz="2400" smtClean="0"/>
              <a:t>Engaged in hooking, unhooking or guiding a load, or</a:t>
            </a:r>
          </a:p>
          <a:p>
            <a:pPr lvl="1" eaLnBrk="1" hangingPunct="1">
              <a:lnSpc>
                <a:spcPct val="90000"/>
              </a:lnSpc>
            </a:pPr>
            <a:r>
              <a:rPr lang="en-US" altLang="en-US" sz="2400" smtClean="0"/>
              <a:t>Engaged in the initial attachment of the load to a component or structure, or</a:t>
            </a:r>
          </a:p>
          <a:p>
            <a:pPr lvl="1" eaLnBrk="1" hangingPunct="1">
              <a:lnSpc>
                <a:spcPct val="90000"/>
              </a:lnSpc>
            </a:pPr>
            <a:r>
              <a:rPr lang="en-US" altLang="en-US" sz="2400" smtClean="0"/>
              <a:t>Operating a concrete hopper or concrete bucket.</a:t>
            </a:r>
          </a:p>
          <a:p>
            <a:endParaRPr lang="en-US" altLang="en-US" smtClean="0"/>
          </a:p>
        </p:txBody>
      </p:sp>
      <p:pic>
        <p:nvPicPr>
          <p:cNvPr id="70660" name="Picture 6" descr="concrete bucket"/>
          <p:cNvPicPr>
            <a:picLocks noGrp="1" noChangeAspect="1" noChangeArrowheads="1"/>
          </p:cNvPicPr>
          <p:nvPr>
            <p:ph sz="quarter" idx="3"/>
          </p:nvPr>
        </p:nvPicPr>
        <p:blipFill>
          <a:blip r:embed="rId2">
            <a:extLst>
              <a:ext uri="{28A0092B-C50C-407E-A947-70E740481C1C}">
                <a14:useLocalDpi xmlns:a14="http://schemas.microsoft.com/office/drawing/2010/main" val="0"/>
              </a:ext>
            </a:extLst>
          </a:blip>
          <a:srcRect l="30769" r="13399" b="19231"/>
          <a:stretch>
            <a:fillRect/>
          </a:stretch>
        </p:blipFill>
        <p:spPr>
          <a:xfrm>
            <a:off x="7162800" y="4648200"/>
            <a:ext cx="1905000" cy="2066925"/>
          </a:xfr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altLang="en-US" smtClean="0"/>
              <a:t>Unattended Suspended Loads</a:t>
            </a:r>
            <a:br>
              <a:rPr lang="en-US" altLang="en-US" smtClean="0"/>
            </a:br>
            <a:r>
              <a:rPr lang="en-US" altLang="en-US" sz="2400" b="0" smtClean="0"/>
              <a:t>1417(e)(2)</a:t>
            </a:r>
          </a:p>
        </p:txBody>
      </p:sp>
      <p:sp>
        <p:nvSpPr>
          <p:cNvPr id="71683" name="Rectangle 3"/>
          <p:cNvSpPr>
            <a:spLocks noGrp="1" noChangeArrowheads="1"/>
          </p:cNvSpPr>
          <p:nvPr>
            <p:ph idx="1"/>
          </p:nvPr>
        </p:nvSpPr>
        <p:spPr>
          <a:xfrm>
            <a:off x="304800" y="1981200"/>
            <a:ext cx="8305800" cy="4114800"/>
          </a:xfrm>
        </p:spPr>
        <p:txBody>
          <a:bodyPr/>
          <a:lstStyle/>
          <a:p>
            <a:pPr eaLnBrk="1" hangingPunct="1"/>
            <a:r>
              <a:rPr lang="en-US" altLang="en-US" sz="2800" smtClean="0"/>
              <a:t>The provisions do not apply to working gear (</a:t>
            </a:r>
            <a:r>
              <a:rPr lang="en-US" altLang="en-US" sz="2800" b="1" smtClean="0">
                <a:solidFill>
                  <a:srgbClr val="FF0000"/>
                </a:solidFill>
              </a:rPr>
              <a:t>such as slings, spreader bars, ladders, and welding machines</a:t>
            </a:r>
            <a:r>
              <a:rPr lang="en-US" altLang="en-US" sz="2800" smtClean="0"/>
              <a:t>) where the weight of the working gear is negligible relative to the lifting capacity of the equipment as positioned, and the working gear is suspended over an area other than an entrance or exit.</a:t>
            </a:r>
          </a:p>
        </p:txBody>
      </p:sp>
      <p:sp>
        <p:nvSpPr>
          <p:cNvPr id="71684"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71685"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ADD4F0BE-B721-43B2-9800-ADC840074A00}" type="slidenum">
              <a:rPr lang="en-US" altLang="en-US" smtClean="0">
                <a:solidFill>
                  <a:schemeClr val="tx2"/>
                </a:solidFill>
                <a:cs typeface="Arial" charset="0"/>
              </a:rPr>
              <a:pPr algn="l"/>
              <a:t>67</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US" altLang="en-US" smtClean="0"/>
              <a:t>Is This Necessary?</a:t>
            </a:r>
            <a:br>
              <a:rPr lang="en-US" altLang="en-US" smtClean="0"/>
            </a:br>
            <a:r>
              <a:rPr lang="en-US" altLang="en-US" smtClean="0"/>
              <a:t>NO!!!</a:t>
            </a:r>
          </a:p>
        </p:txBody>
      </p:sp>
      <p:pic>
        <p:nvPicPr>
          <p:cNvPr id="72707"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l="52876" t="27477" r="39087" b="56828"/>
          <a:stretch>
            <a:fillRect/>
          </a:stretch>
        </p:blipFill>
        <p:spPr>
          <a:xfrm>
            <a:off x="6477000" y="1371600"/>
            <a:ext cx="2133600" cy="4800600"/>
          </a:xfrm>
        </p:spPr>
      </p:pic>
      <p:pic>
        <p:nvPicPr>
          <p:cNvPr id="72708" name="Picture 2" descr="http://redrundrain.files.wordpress.com/2012/10/crane-hanging-equipment.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l="8549" r="30688" b="17761"/>
          <a:stretch>
            <a:fillRect/>
          </a:stretch>
        </p:blipFill>
        <p:spPr bwMode="auto">
          <a:xfrm>
            <a:off x="685800" y="1827213"/>
            <a:ext cx="4572000" cy="46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9" name="Oval 1"/>
          <p:cNvSpPr>
            <a:spLocks noChangeArrowheads="1"/>
          </p:cNvSpPr>
          <p:nvPr/>
        </p:nvSpPr>
        <p:spPr bwMode="auto">
          <a:xfrm>
            <a:off x="3505200" y="4648200"/>
            <a:ext cx="1447800" cy="1143000"/>
          </a:xfrm>
          <a:prstGeom prst="ellipse">
            <a:avLst/>
          </a:prstGeom>
          <a:noFill/>
          <a:ln w="57150" algn="ctr">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en-US" altLang="en-US"/>
          </a:p>
        </p:txBody>
      </p:sp>
      <p:sp>
        <p:nvSpPr>
          <p:cNvPr id="72710"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en-US" altLang="en-US" smtClean="0"/>
          </a:p>
        </p:txBody>
      </p:sp>
      <p:sp>
        <p:nvSpPr>
          <p:cNvPr id="72711"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C1F0AEB-13AD-442C-895D-50FDD7A2AEDD}" type="slidenum">
              <a:rPr lang="en-US" altLang="en-US" smtClean="0">
                <a:latin typeface="Arial Black" pitchFamily="34" charset="0"/>
              </a:rPr>
              <a:pPr/>
              <a:t>68</a:t>
            </a:fld>
            <a:endParaRPr lang="en-US" altLang="en-US" smtClean="0">
              <a:latin typeface="Arial Black" pitchFamily="34" charset="0"/>
            </a:endParaRPr>
          </a:p>
        </p:txBody>
      </p:sp>
      <p:sp>
        <p:nvSpPr>
          <p:cNvPr id="8" name="AutoShape 7"/>
          <p:cNvSpPr>
            <a:spLocks noChangeArrowheads="1"/>
          </p:cNvSpPr>
          <p:nvPr/>
        </p:nvSpPr>
        <p:spPr bwMode="auto">
          <a:xfrm>
            <a:off x="914400" y="2514600"/>
            <a:ext cx="1447800" cy="1371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solidFill>
            <a:schemeClr val="bg1"/>
          </a:solidFill>
          <a:ln w="15875">
            <a:solidFill>
              <a:srgbClr val="FF0000"/>
            </a:solidFill>
            <a:miter lim="800000"/>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en-US" altLang="en-US" b="1" smtClean="0"/>
              <a:t>Authority To Stop Operation </a:t>
            </a:r>
            <a:br>
              <a:rPr lang="en-US" altLang="en-US" b="1" smtClean="0"/>
            </a:br>
            <a:r>
              <a:rPr lang="en-US" altLang="en-US" sz="2400" smtClean="0"/>
              <a:t>1926.1418</a:t>
            </a:r>
            <a:r>
              <a:rPr lang="en-US" altLang="en-US" sz="2400" b="1" smtClean="0"/>
              <a:t> </a:t>
            </a:r>
            <a:br>
              <a:rPr lang="en-US" altLang="en-US" sz="2400" b="1" smtClean="0"/>
            </a:br>
            <a:endParaRPr lang="en-US" altLang="en-US" sz="2400" b="1" smtClean="0"/>
          </a:p>
        </p:txBody>
      </p:sp>
      <p:sp>
        <p:nvSpPr>
          <p:cNvPr id="73731" name="Rectangle 3"/>
          <p:cNvSpPr>
            <a:spLocks noGrp="1" noChangeArrowheads="1"/>
          </p:cNvSpPr>
          <p:nvPr>
            <p:ph type="body" sz="half" idx="1"/>
          </p:nvPr>
        </p:nvSpPr>
        <p:spPr>
          <a:xfrm>
            <a:off x="3886200" y="1447800"/>
            <a:ext cx="4800600" cy="4114800"/>
          </a:xfrm>
        </p:spPr>
        <p:txBody>
          <a:bodyPr/>
          <a:lstStyle/>
          <a:p>
            <a:pPr eaLnBrk="1" hangingPunct="1"/>
            <a:r>
              <a:rPr lang="en-US" altLang="en-US" sz="2800" smtClean="0"/>
              <a:t>Whenever there is a concern as to safety, the operator shall have the authority to stop and refuse to handle loads until a qualified person has determined that safety has been assured.</a:t>
            </a:r>
          </a:p>
        </p:txBody>
      </p:sp>
      <p:pic>
        <p:nvPicPr>
          <p:cNvPr id="73732" name="Picture 4" descr="40"/>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0" y="2209800"/>
            <a:ext cx="3429000" cy="2574925"/>
          </a:xfrm>
          <a:noFill/>
        </p:spPr>
      </p:pic>
      <p:sp>
        <p:nvSpPr>
          <p:cNvPr id="73733" name="Slide Number Placeholder 5"/>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446CC8BE-10BB-42F5-90F4-D59EBDC237AD}" type="slidenum">
              <a:rPr lang="en-US" altLang="en-US" smtClean="0">
                <a:solidFill>
                  <a:schemeClr val="tx2"/>
                </a:solidFill>
                <a:cs typeface="Arial" charset="0"/>
              </a:rPr>
              <a:pPr algn="l"/>
              <a:t>69</a:t>
            </a:fld>
            <a:endParaRPr lang="en-US" altLang="en-US" smtClean="0">
              <a:solidFill>
                <a:schemeClr val="tx2"/>
              </a:solidFill>
              <a:cs typeface="Arial" charset="0"/>
            </a:endParaRPr>
          </a:p>
        </p:txBody>
      </p:sp>
      <p:sp>
        <p:nvSpPr>
          <p:cNvPr id="73734" name="Date Placeholder 6"/>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762000"/>
            <a:ext cx="8486775" cy="982663"/>
          </a:xfrm>
        </p:spPr>
        <p:txBody>
          <a:bodyPr/>
          <a:lstStyle/>
          <a:p>
            <a:r>
              <a:rPr lang="en-US" altLang="en-US" b="1" smtClean="0"/>
              <a:t>Causes of Fatalities </a:t>
            </a:r>
            <a:br>
              <a:rPr lang="en-US" altLang="en-US" b="1" smtClean="0"/>
            </a:br>
            <a:r>
              <a:rPr lang="en-US" altLang="en-US" i="1" smtClean="0"/>
              <a:t>Struck-By the Cranes</a:t>
            </a:r>
            <a:br>
              <a:rPr lang="en-US" altLang="en-US" i="1" smtClean="0"/>
            </a:br>
            <a:r>
              <a:rPr lang="en-US" altLang="en-US" sz="3200" i="1" smtClean="0"/>
              <a:t>Includes failures and tip-overs</a:t>
            </a:r>
          </a:p>
        </p:txBody>
      </p:sp>
      <p:sp>
        <p:nvSpPr>
          <p:cNvPr id="14339" name="Text Box 7"/>
          <p:cNvSpPr txBox="1">
            <a:spLocks noChangeArrowheads="1"/>
          </p:cNvSpPr>
          <p:nvPr/>
        </p:nvSpPr>
        <p:spPr bwMode="auto">
          <a:xfrm>
            <a:off x="228600" y="5214938"/>
            <a:ext cx="38100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sz="2800"/>
              <a:t>Struck by Crane Parts</a:t>
            </a:r>
          </a:p>
        </p:txBody>
      </p:sp>
      <p:sp>
        <p:nvSpPr>
          <p:cNvPr id="14340" name="Text Box 8"/>
          <p:cNvSpPr txBox="1">
            <a:spLocks noChangeArrowheads="1"/>
          </p:cNvSpPr>
          <p:nvPr/>
        </p:nvSpPr>
        <p:spPr bwMode="auto">
          <a:xfrm>
            <a:off x="4572000" y="5195888"/>
            <a:ext cx="3962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sz="2800"/>
              <a:t>Struck by Crane Booms</a:t>
            </a:r>
          </a:p>
        </p:txBody>
      </p:sp>
      <p:sp>
        <p:nvSpPr>
          <p:cNvPr id="14341" name="Text Box 9"/>
          <p:cNvSpPr txBox="1">
            <a:spLocks noChangeArrowheads="1"/>
          </p:cNvSpPr>
          <p:nvPr/>
        </p:nvSpPr>
        <p:spPr bwMode="auto">
          <a:xfrm>
            <a:off x="1219200" y="5589588"/>
            <a:ext cx="1028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sz="4000" b="1"/>
              <a:t>7%</a:t>
            </a:r>
          </a:p>
        </p:txBody>
      </p:sp>
      <p:sp>
        <p:nvSpPr>
          <p:cNvPr id="14342" name="Text Box 10"/>
          <p:cNvSpPr txBox="1">
            <a:spLocks noChangeArrowheads="1"/>
          </p:cNvSpPr>
          <p:nvPr/>
        </p:nvSpPr>
        <p:spPr bwMode="auto">
          <a:xfrm>
            <a:off x="5730875" y="5589588"/>
            <a:ext cx="12795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sz="4000" b="1"/>
              <a:t>12%</a:t>
            </a:r>
          </a:p>
        </p:txBody>
      </p:sp>
      <p:pic>
        <p:nvPicPr>
          <p:cNvPr id="14343" name="Picture 2" descr="C:\Users\Bob Emmerich\Documents\Safecon pictures\Cranes\Crane Accidents\crane boom on truck.jpg"/>
          <p:cNvPicPr>
            <a:picLocks noChangeAspect="1" noChangeArrowheads="1"/>
          </p:cNvPicPr>
          <p:nvPr/>
        </p:nvPicPr>
        <p:blipFill>
          <a:blip r:embed="rId2">
            <a:extLst>
              <a:ext uri="{28A0092B-C50C-407E-A947-70E740481C1C}">
                <a14:useLocalDpi xmlns:a14="http://schemas.microsoft.com/office/drawing/2010/main" val="0"/>
              </a:ext>
            </a:extLst>
          </a:blip>
          <a:srcRect l="18896"/>
          <a:stretch>
            <a:fillRect/>
          </a:stretch>
        </p:blipFill>
        <p:spPr bwMode="auto">
          <a:xfrm>
            <a:off x="4583113" y="2392363"/>
            <a:ext cx="3505200" cy="280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3" descr="C:\Users\Bob Emmerich\Documents\Safecon pictures\Cranes\Crane Accidents\Crane accident 7.29.08.jpg"/>
          <p:cNvPicPr>
            <a:picLocks noChangeAspect="1" noChangeArrowheads="1"/>
          </p:cNvPicPr>
          <p:nvPr/>
        </p:nvPicPr>
        <p:blipFill>
          <a:blip r:embed="rId3">
            <a:extLst>
              <a:ext uri="{28A0092B-C50C-407E-A947-70E740481C1C}">
                <a14:useLocalDpi xmlns:a14="http://schemas.microsoft.com/office/drawing/2010/main" val="0"/>
              </a:ext>
            </a:extLst>
          </a:blip>
          <a:srcRect t="34766" r="5612"/>
          <a:stretch>
            <a:fillRect/>
          </a:stretch>
        </p:blipFill>
        <p:spPr bwMode="auto">
          <a:xfrm>
            <a:off x="574675" y="2306638"/>
            <a:ext cx="3200400" cy="288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7"/>
          <p:cNvSpPr>
            <a:spLocks noChangeArrowheads="1"/>
          </p:cNvSpPr>
          <p:nvPr/>
        </p:nvSpPr>
        <p:spPr bwMode="auto">
          <a:xfrm>
            <a:off x="3352800" y="2895600"/>
            <a:ext cx="1752600" cy="1676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4346" name="Footer Placeholder 1"/>
          <p:cNvSpPr>
            <a:spLocks noGrp="1"/>
          </p:cNvSpPr>
          <p:nvPr>
            <p:ph type="ftr"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endParaRPr lang="en-US" altLang="en-US" smtClean="0"/>
          </a:p>
        </p:txBody>
      </p:sp>
      <p:sp>
        <p:nvSpPr>
          <p:cNvPr id="14347" name="Slide Number Placeholder 2"/>
          <p:cNvSpPr>
            <a:spLocks noGrp="1"/>
          </p:cNvSpPr>
          <p:nvPr>
            <p:ph type="sldNum"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fld id="{3C64497E-9E87-4364-B410-47B6AA458F26}" type="slidenum">
              <a:rPr lang="en-US" altLang="en-US" smtClean="0"/>
              <a:pPr algn="ctr"/>
              <a:t>7</a:t>
            </a:fld>
            <a:endParaRPr lang="en-US" altLang="en-US" smtClean="0"/>
          </a:p>
        </p:txBody>
      </p:sp>
      <p:sp>
        <p:nvSpPr>
          <p:cNvPr id="14348" name="Rectangle 12"/>
          <p:cNvSpPr>
            <a:spLocks noChangeArrowheads="1"/>
          </p:cNvSpPr>
          <p:nvPr/>
        </p:nvSpPr>
        <p:spPr bwMode="auto">
          <a:xfrm>
            <a:off x="68263" y="6308725"/>
            <a:ext cx="7467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900" i="1">
                <a:latin typeface="Verdana" pitchFamily="34" charset="0"/>
              </a:rPr>
              <a:t>Source: U.S. Bureau of Labor Statistics Census of Fatal Occupational Injuries Research File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en-US" altLang="en-US" sz="4000" b="1" smtClean="0"/>
              <a:t>Work Area Control/</a:t>
            </a:r>
            <a:r>
              <a:rPr lang="en-US" altLang="en-US" sz="4000" b="1" i="1" smtClean="0"/>
              <a:t>Swing Radius</a:t>
            </a:r>
            <a:r>
              <a:rPr lang="en-US" altLang="en-US" sz="4000" i="1" smtClean="0"/>
              <a:t> </a:t>
            </a:r>
            <a:br>
              <a:rPr lang="en-US" altLang="en-US" sz="4000" i="1" smtClean="0"/>
            </a:br>
            <a:r>
              <a:rPr lang="en-US" altLang="en-US" sz="2400" smtClean="0"/>
              <a:t>1926.1424</a:t>
            </a:r>
            <a:r>
              <a:rPr lang="en-US" altLang="en-US" sz="2400" b="1" smtClean="0"/>
              <a:t> </a:t>
            </a:r>
          </a:p>
        </p:txBody>
      </p:sp>
      <p:sp>
        <p:nvSpPr>
          <p:cNvPr id="74755" name="Rectangle 3"/>
          <p:cNvSpPr>
            <a:spLocks noGrp="1" noChangeArrowheads="1"/>
          </p:cNvSpPr>
          <p:nvPr>
            <p:ph type="body" sz="half" idx="1"/>
          </p:nvPr>
        </p:nvSpPr>
        <p:spPr>
          <a:xfrm>
            <a:off x="304800" y="1981200"/>
            <a:ext cx="8534400" cy="4876800"/>
          </a:xfrm>
        </p:spPr>
        <p:txBody>
          <a:bodyPr/>
          <a:lstStyle/>
          <a:p>
            <a:pPr eaLnBrk="1" hangingPunct="1">
              <a:lnSpc>
                <a:spcPct val="80000"/>
              </a:lnSpc>
            </a:pPr>
            <a:r>
              <a:rPr lang="en-US" altLang="en-US" sz="2800" smtClean="0"/>
              <a:t>Swing radius must be barricaded.</a:t>
            </a:r>
          </a:p>
          <a:p>
            <a:pPr eaLnBrk="1" hangingPunct="1">
              <a:lnSpc>
                <a:spcPct val="80000"/>
              </a:lnSpc>
            </a:pPr>
            <a:r>
              <a:rPr lang="en-US" altLang="en-US" sz="2800" smtClean="0"/>
              <a:t>Instruct employees in how to recognize struck-by and pinch/crush hazard areas posed by the rotating superstru</a:t>
            </a:r>
            <a:r>
              <a:rPr lang="en-US" altLang="en-US" smtClean="0"/>
              <a:t>cture.</a:t>
            </a:r>
          </a:p>
        </p:txBody>
      </p:sp>
      <p:sp>
        <p:nvSpPr>
          <p:cNvPr id="74756" name="Slide Number Placeholder 5"/>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26785263-7436-4D0F-A3AE-E63DB4B88C33}" type="slidenum">
              <a:rPr lang="en-US" altLang="en-US" smtClean="0">
                <a:solidFill>
                  <a:schemeClr val="tx2"/>
                </a:solidFill>
                <a:cs typeface="Arial" charset="0"/>
              </a:rPr>
              <a:pPr algn="l"/>
              <a:t>70</a:t>
            </a:fld>
            <a:endParaRPr lang="en-US" altLang="en-US" smtClean="0">
              <a:solidFill>
                <a:schemeClr val="tx2"/>
              </a:solidFill>
              <a:cs typeface="Arial" charset="0"/>
            </a:endParaRPr>
          </a:p>
        </p:txBody>
      </p:sp>
      <p:sp>
        <p:nvSpPr>
          <p:cNvPr id="74757" name="Date Placeholder 6"/>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pic>
        <p:nvPicPr>
          <p:cNvPr id="74758" name="Picture 5" descr="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3581400"/>
            <a:ext cx="4419600"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11"/>
          <p:cNvSpPr>
            <a:spLocks noGrp="1" noChangeArrowheads="1"/>
          </p:cNvSpPr>
          <p:nvPr>
            <p:ph type="title" sz="quarter"/>
          </p:nvPr>
        </p:nvSpPr>
        <p:spPr>
          <a:xfrm>
            <a:off x="457200" y="304800"/>
            <a:ext cx="8229600" cy="1295400"/>
          </a:xfrm>
        </p:spPr>
        <p:txBody>
          <a:bodyPr/>
          <a:lstStyle/>
          <a:p>
            <a:pPr eaLnBrk="1" hangingPunct="1"/>
            <a:r>
              <a:rPr lang="en-US" altLang="en-US" b="1" smtClean="0"/>
              <a:t>Swing Radius Barricades</a:t>
            </a:r>
          </a:p>
        </p:txBody>
      </p:sp>
      <p:pic>
        <p:nvPicPr>
          <p:cNvPr id="75779" name="Picture 4" descr="crane swing barricade"/>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0" y="1725613"/>
            <a:ext cx="2743200" cy="2236787"/>
          </a:xfrm>
          <a:noFill/>
        </p:spPr>
      </p:pic>
      <p:pic>
        <p:nvPicPr>
          <p:cNvPr id="75780" name="Picture 20" descr="CNV00000115"/>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0" y="3962400"/>
            <a:ext cx="2933700" cy="1981200"/>
          </a:xfrm>
          <a:noFill/>
        </p:spPr>
      </p:pic>
      <p:pic>
        <p:nvPicPr>
          <p:cNvPr id="75781" name="Picture 16" descr="100_2253"/>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l="2222" t="17778" r="22223" b="20000"/>
          <a:stretch>
            <a:fillRect/>
          </a:stretch>
        </p:blipFill>
        <p:spPr>
          <a:xfrm>
            <a:off x="5181600" y="1435100"/>
            <a:ext cx="3962400" cy="2446338"/>
          </a:xfrm>
          <a:noFill/>
        </p:spPr>
      </p:pic>
      <p:pic>
        <p:nvPicPr>
          <p:cNvPr id="75782" name="Picture 17" descr="35"/>
          <p:cNvPicPr>
            <a:picLocks noGrp="1" noChangeAspect="1" noChangeArrowheads="1"/>
          </p:cNvPicPr>
          <p:nvPr>
            <p:ph sz="quarter" idx="4"/>
          </p:nvPr>
        </p:nvPicPr>
        <p:blipFill>
          <a:blip r:embed="rId5">
            <a:extLst>
              <a:ext uri="{28A0092B-C50C-407E-A947-70E740481C1C}">
                <a14:useLocalDpi xmlns:a14="http://schemas.microsoft.com/office/drawing/2010/main" val="0"/>
              </a:ext>
            </a:extLst>
          </a:blip>
          <a:srcRect r="15347" b="19231"/>
          <a:stretch>
            <a:fillRect/>
          </a:stretch>
        </p:blipFill>
        <p:spPr>
          <a:xfrm>
            <a:off x="2895600" y="3886200"/>
            <a:ext cx="3657600" cy="2328863"/>
          </a:xfrm>
          <a:noFill/>
        </p:spPr>
      </p:pic>
      <p:sp>
        <p:nvSpPr>
          <p:cNvPr id="75783" name="Slide Number Placeholder 7"/>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37F007A9-EF46-43A3-8965-57EB60658A37}" type="slidenum">
              <a:rPr lang="en-US" altLang="en-US" smtClean="0">
                <a:solidFill>
                  <a:schemeClr val="tx2"/>
                </a:solidFill>
                <a:cs typeface="Arial" charset="0"/>
              </a:rPr>
              <a:pPr algn="l"/>
              <a:t>71</a:t>
            </a:fld>
            <a:endParaRPr lang="en-US" altLang="en-US" smtClean="0">
              <a:solidFill>
                <a:schemeClr val="tx2"/>
              </a:solidFill>
              <a:cs typeface="Arial" charset="0"/>
            </a:endParaRPr>
          </a:p>
        </p:txBody>
      </p:sp>
      <p:sp>
        <p:nvSpPr>
          <p:cNvPr id="75784" name="Date Placeholder 8"/>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pic>
        <p:nvPicPr>
          <p:cNvPr id="75785" name="Picture 22" descr="crane outrigger"/>
          <p:cNvPicPr>
            <a:picLocks noChangeAspect="1" noChangeArrowheads="1"/>
          </p:cNvPicPr>
          <p:nvPr/>
        </p:nvPicPr>
        <p:blipFill>
          <a:blip r:embed="rId6">
            <a:extLst>
              <a:ext uri="{28A0092B-C50C-407E-A947-70E740481C1C}">
                <a14:useLocalDpi xmlns:a14="http://schemas.microsoft.com/office/drawing/2010/main" val="0"/>
              </a:ext>
            </a:extLst>
          </a:blip>
          <a:srcRect l="37883" t="27875"/>
          <a:stretch>
            <a:fillRect/>
          </a:stretch>
        </p:blipFill>
        <p:spPr bwMode="auto">
          <a:xfrm>
            <a:off x="6705600" y="3962400"/>
            <a:ext cx="2438400" cy="226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609600" y="685800"/>
            <a:ext cx="8534400" cy="762000"/>
          </a:xfrm>
        </p:spPr>
        <p:txBody>
          <a:bodyPr/>
          <a:lstStyle/>
          <a:p>
            <a:pPr eaLnBrk="1" hangingPunct="1"/>
            <a:r>
              <a:rPr lang="en-US" altLang="en-US" smtClean="0">
                <a:ea typeface="ＭＳ Ｐゴシック" pitchFamily="34" charset="-128"/>
                <a:cs typeface="Arial" charset="0"/>
              </a:rPr>
              <a:t>Signaling</a:t>
            </a:r>
          </a:p>
        </p:txBody>
      </p:sp>
      <p:sp>
        <p:nvSpPr>
          <p:cNvPr id="92163" name="Rectangle 3"/>
          <p:cNvSpPr>
            <a:spLocks noGrp="1" noChangeArrowheads="1"/>
          </p:cNvSpPr>
          <p:nvPr>
            <p:ph idx="1"/>
          </p:nvPr>
        </p:nvSpPr>
        <p:spPr>
          <a:xfrm>
            <a:off x="457200" y="1600200"/>
            <a:ext cx="8229600" cy="3962400"/>
          </a:xfrm>
        </p:spPr>
        <p:txBody>
          <a:bodyPr/>
          <a:lstStyle/>
          <a:p>
            <a:pPr eaLnBrk="1" hangingPunct="1">
              <a:defRPr/>
            </a:pPr>
            <a:r>
              <a:rPr lang="en-US" altLang="en-US" sz="2800" dirty="0" smtClean="0">
                <a:ea typeface="ＭＳ Ｐゴシック" panose="020B0600070205080204" pitchFamily="34" charset="-128"/>
                <a:cs typeface="Arial" panose="020B0604020202020204" pitchFamily="34" charset="0"/>
              </a:rPr>
              <a:t>Written or Oral Test</a:t>
            </a:r>
          </a:p>
          <a:p>
            <a:pPr eaLnBrk="1" hangingPunct="1">
              <a:defRPr/>
            </a:pPr>
            <a:r>
              <a:rPr lang="en-US" altLang="en-US" sz="2800" dirty="0" smtClean="0">
                <a:ea typeface="ＭＳ Ｐゴシック" panose="020B0600070205080204" pitchFamily="34" charset="-128"/>
                <a:cs typeface="Arial" panose="020B0604020202020204" pitchFamily="34" charset="0"/>
              </a:rPr>
              <a:t>Practical Exam</a:t>
            </a:r>
          </a:p>
          <a:p>
            <a:pPr eaLnBrk="1" hangingPunct="1">
              <a:defRPr/>
            </a:pPr>
            <a:r>
              <a:rPr lang="en-US" altLang="en-US" sz="2800" dirty="0" smtClean="0">
                <a:ea typeface="ＭＳ Ｐゴシック" panose="020B0600070205080204" pitchFamily="34" charset="-128"/>
                <a:cs typeface="Arial" panose="020B0604020202020204" pitchFamily="34" charset="0"/>
              </a:rPr>
              <a:t>Knowledge Areas</a:t>
            </a:r>
          </a:p>
          <a:p>
            <a:pPr lvl="1" eaLnBrk="1" hangingPunct="1">
              <a:defRPr/>
            </a:pPr>
            <a:r>
              <a:rPr lang="en-US" altLang="en-US" dirty="0" smtClean="0">
                <a:ea typeface="ＭＳ Ｐゴシック" panose="020B0600070205080204" pitchFamily="34" charset="-128"/>
                <a:cs typeface="Arial" panose="020B0604020202020204" pitchFamily="34" charset="0"/>
              </a:rPr>
              <a:t> </a:t>
            </a:r>
            <a:r>
              <a:rPr lang="en-US" altLang="en-US" sz="2400" dirty="0" smtClean="0">
                <a:ea typeface="ＭＳ Ｐゴシック" panose="020B0600070205080204" pitchFamily="34" charset="-128"/>
                <a:cs typeface="Arial" panose="020B0604020202020204" pitchFamily="34" charset="0"/>
              </a:rPr>
              <a:t>Basic crane operations</a:t>
            </a:r>
          </a:p>
          <a:p>
            <a:pPr lvl="1" eaLnBrk="1" hangingPunct="1">
              <a:defRPr/>
            </a:pPr>
            <a:r>
              <a:rPr lang="en-US" altLang="en-US" sz="2400" dirty="0" smtClean="0">
                <a:ea typeface="ＭＳ Ｐゴシック" panose="020B0600070205080204" pitchFamily="34" charset="-128"/>
                <a:cs typeface="Arial" panose="020B0604020202020204" pitchFamily="34" charset="0"/>
              </a:rPr>
              <a:t> Standard hand signals</a:t>
            </a:r>
          </a:p>
          <a:p>
            <a:pPr lvl="1" eaLnBrk="1" hangingPunct="1">
              <a:defRPr/>
            </a:pPr>
            <a:r>
              <a:rPr lang="en-US" altLang="en-US" sz="2400" dirty="0" smtClean="0">
                <a:ea typeface="ＭＳ Ｐゴシック" panose="020B0600070205080204" pitchFamily="34" charset="-128"/>
                <a:cs typeface="Arial" panose="020B0604020202020204" pitchFamily="34" charset="0"/>
              </a:rPr>
              <a:t> Standard voice signals</a:t>
            </a:r>
          </a:p>
          <a:p>
            <a:pPr lvl="1" eaLnBrk="1" hangingPunct="1">
              <a:defRPr/>
            </a:pPr>
            <a:r>
              <a:rPr lang="en-US" altLang="en-US" sz="2400" dirty="0" smtClean="0">
                <a:ea typeface="ＭＳ Ｐゴシック" panose="020B0600070205080204" pitchFamily="34" charset="-128"/>
                <a:cs typeface="Arial" panose="020B0604020202020204" pitchFamily="34" charset="0"/>
              </a:rPr>
              <a:t> OSHA standards</a:t>
            </a:r>
          </a:p>
          <a:p>
            <a:pPr marL="0" indent="0" eaLnBrk="1" hangingPunct="1">
              <a:buFont typeface="Wingdings" pitchFamily="2" charset="2"/>
              <a:buNone/>
              <a:defRPr/>
            </a:pPr>
            <a:endParaRPr lang="en-US" altLang="en-US" sz="2800" dirty="0" smtClean="0">
              <a:ea typeface="ＭＳ Ｐゴシック" panose="020B0600070205080204" pitchFamily="34" charset="-128"/>
              <a:cs typeface="Arial" panose="020B0604020202020204" pitchFamily="34" charset="0"/>
            </a:endParaRPr>
          </a:p>
        </p:txBody>
      </p:sp>
      <p:pic>
        <p:nvPicPr>
          <p:cNvPr id="76804" name="Picture 4" descr="98IMG_04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5900" y="1562100"/>
            <a:ext cx="2857500" cy="4229100"/>
          </a:xfrm>
          <a:prstGeom prst="rect">
            <a:avLst/>
          </a:prstGeom>
          <a:noFill/>
          <a:ln w="19050">
            <a:solidFill>
              <a:srgbClr val="88762C"/>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en-US" altLang="en-US" smtClean="0"/>
              <a:t>Signaling</a:t>
            </a:r>
            <a:r>
              <a:rPr lang="en-US" altLang="en-US" sz="3200" smtClean="0"/>
              <a:t/>
            </a:r>
            <a:br>
              <a:rPr lang="en-US" altLang="en-US" sz="3200" smtClean="0"/>
            </a:br>
            <a:r>
              <a:rPr lang="en-US" altLang="en-US" sz="3200" smtClean="0"/>
              <a:t> </a:t>
            </a:r>
            <a:r>
              <a:rPr lang="en-US" altLang="en-US" sz="2400" b="0" smtClean="0"/>
              <a:t>1926.1419 </a:t>
            </a:r>
          </a:p>
        </p:txBody>
      </p:sp>
      <p:sp>
        <p:nvSpPr>
          <p:cNvPr id="77827" name="Rectangle 3"/>
          <p:cNvSpPr>
            <a:spLocks noGrp="1" noChangeArrowheads="1"/>
          </p:cNvSpPr>
          <p:nvPr>
            <p:ph idx="1"/>
          </p:nvPr>
        </p:nvSpPr>
        <p:spPr>
          <a:xfrm>
            <a:off x="441325" y="1828800"/>
            <a:ext cx="8686800" cy="4267200"/>
          </a:xfrm>
        </p:spPr>
        <p:txBody>
          <a:bodyPr/>
          <a:lstStyle/>
          <a:p>
            <a:pPr eaLnBrk="1" hangingPunct="1"/>
            <a:r>
              <a:rPr lang="en-US" altLang="en-US" sz="2800" smtClean="0"/>
              <a:t>A signal person must be                       provided in each of the following situations:</a:t>
            </a:r>
          </a:p>
          <a:p>
            <a:pPr lvl="1" eaLnBrk="1" hangingPunct="1"/>
            <a:r>
              <a:rPr lang="en-US" altLang="en-US" sz="2400" smtClean="0"/>
              <a:t>The point of operation, meaning the load travel or the area near or at load placement, is not in full view of the operator.</a:t>
            </a:r>
          </a:p>
          <a:p>
            <a:pPr lvl="1" eaLnBrk="1" hangingPunct="1"/>
            <a:r>
              <a:rPr lang="en-US" altLang="en-US" sz="2400" smtClean="0"/>
              <a:t>When the equipment is traveling, the view in the direction of travel is obstructed.</a:t>
            </a:r>
          </a:p>
          <a:p>
            <a:pPr lvl="1" eaLnBrk="1" hangingPunct="1"/>
            <a:r>
              <a:rPr lang="en-US" altLang="en-US" sz="2400" smtClean="0"/>
              <a:t>Due to site specific safety concerns, either the operator or the person handling the load determines that it is necessary.</a:t>
            </a:r>
          </a:p>
        </p:txBody>
      </p:sp>
      <p:sp>
        <p:nvSpPr>
          <p:cNvPr id="77828"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77829"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FB84E3FF-A055-4226-A99B-2BC13F8779CE}" type="slidenum">
              <a:rPr lang="en-US" altLang="en-US" smtClean="0">
                <a:solidFill>
                  <a:schemeClr val="tx2"/>
                </a:solidFill>
                <a:cs typeface="Arial" charset="0"/>
              </a:rPr>
              <a:pPr algn="l"/>
              <a:t>73</a:t>
            </a:fld>
            <a:endParaRPr lang="en-US" altLang="en-US" smtClean="0">
              <a:solidFill>
                <a:schemeClr val="tx2"/>
              </a:solidFill>
              <a:cs typeface="Arial" charset="0"/>
            </a:endParaRPr>
          </a:p>
        </p:txBody>
      </p:sp>
      <p:pic>
        <p:nvPicPr>
          <p:cNvPr id="77830" name="Picture 6" descr="\\BOBSHPELITE\Users\Bob Emmerich\Documents\Safecon pictures\Cranes\signalling.JPG"/>
          <p:cNvPicPr>
            <a:picLocks noChangeAspect="1" noChangeArrowheads="1"/>
          </p:cNvPicPr>
          <p:nvPr/>
        </p:nvPicPr>
        <p:blipFill>
          <a:blip r:embed="rId2">
            <a:extLst>
              <a:ext uri="{28A0092B-C50C-407E-A947-70E740481C1C}">
                <a14:useLocalDpi xmlns:a14="http://schemas.microsoft.com/office/drawing/2010/main" val="0"/>
              </a:ext>
            </a:extLst>
          </a:blip>
          <a:srcRect l="40770" t="53371" r="37263" b="27776"/>
          <a:stretch>
            <a:fillRect/>
          </a:stretch>
        </p:blipFill>
        <p:spPr bwMode="auto">
          <a:xfrm>
            <a:off x="5729288" y="0"/>
            <a:ext cx="3430587"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en-US" altLang="en-US" smtClean="0"/>
              <a:t>Signals – Radio, Telephone</a:t>
            </a:r>
            <a:br>
              <a:rPr lang="en-US" altLang="en-US" smtClean="0"/>
            </a:br>
            <a:r>
              <a:rPr lang="en-US" altLang="en-US" sz="2400" b="0" smtClean="0"/>
              <a:t>1926.1420 </a:t>
            </a:r>
          </a:p>
        </p:txBody>
      </p:sp>
      <p:sp>
        <p:nvSpPr>
          <p:cNvPr id="78851" name="Rectangle 3"/>
          <p:cNvSpPr>
            <a:spLocks noGrp="1" noChangeArrowheads="1"/>
          </p:cNvSpPr>
          <p:nvPr>
            <p:ph idx="1"/>
          </p:nvPr>
        </p:nvSpPr>
        <p:spPr>
          <a:xfrm>
            <a:off x="457200" y="1981200"/>
            <a:ext cx="8077200" cy="4114800"/>
          </a:xfrm>
        </p:spPr>
        <p:txBody>
          <a:bodyPr/>
          <a:lstStyle/>
          <a:p>
            <a:pPr eaLnBrk="1" hangingPunct="1">
              <a:lnSpc>
                <a:spcPct val="90000"/>
              </a:lnSpc>
            </a:pPr>
            <a:r>
              <a:rPr lang="en-US" altLang="en-US" sz="2800" smtClean="0"/>
              <a:t>The devices shall be tested on site before beginning operations to ensure that the transmission is clear and reliable.</a:t>
            </a:r>
          </a:p>
          <a:p>
            <a:pPr eaLnBrk="1" hangingPunct="1">
              <a:lnSpc>
                <a:spcPct val="90000"/>
              </a:lnSpc>
            </a:pPr>
            <a:r>
              <a:rPr lang="en-US" altLang="en-US" sz="2800" smtClean="0"/>
              <a:t>Signal transmission must be through a dedicated channel. </a:t>
            </a:r>
          </a:p>
          <a:p>
            <a:pPr eaLnBrk="1" hangingPunct="1">
              <a:lnSpc>
                <a:spcPct val="90000"/>
              </a:lnSpc>
            </a:pPr>
            <a:r>
              <a:rPr lang="en-US" altLang="en-US" sz="2800" b="1" smtClean="0"/>
              <a:t>Exception: </a:t>
            </a:r>
            <a:r>
              <a:rPr lang="en-US" altLang="en-US" sz="2800" smtClean="0"/>
              <a:t>Multiple cranes/derricks and one or more signal persons may share a dedicated channel for the purpose of coordinating operations.</a:t>
            </a:r>
          </a:p>
        </p:txBody>
      </p:sp>
      <p:sp>
        <p:nvSpPr>
          <p:cNvPr id="78852"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78853"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BCC89DB0-A932-4319-9B14-52DDDE52A08F}" type="slidenum">
              <a:rPr lang="en-US" altLang="en-US" smtClean="0">
                <a:solidFill>
                  <a:schemeClr val="tx2"/>
                </a:solidFill>
                <a:cs typeface="Arial" charset="0"/>
              </a:rPr>
              <a:pPr algn="l"/>
              <a:t>74</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eaLnBrk="1" hangingPunct="1"/>
            <a:r>
              <a:rPr lang="en-US" altLang="en-US" smtClean="0"/>
              <a:t>Voice Signals</a:t>
            </a:r>
            <a:br>
              <a:rPr lang="en-US" altLang="en-US" smtClean="0"/>
            </a:br>
            <a:r>
              <a:rPr lang="en-US" altLang="en-US" sz="2400" b="0" smtClean="0"/>
              <a:t>1926.1421</a:t>
            </a:r>
          </a:p>
        </p:txBody>
      </p:sp>
      <p:sp>
        <p:nvSpPr>
          <p:cNvPr id="6148" name="Rectangle 3"/>
          <p:cNvSpPr>
            <a:spLocks noGrp="1" noChangeArrowheads="1"/>
          </p:cNvSpPr>
          <p:nvPr>
            <p:ph idx="1"/>
          </p:nvPr>
        </p:nvSpPr>
        <p:spPr>
          <a:xfrm>
            <a:off x="152400" y="2057400"/>
            <a:ext cx="8421688" cy="4383088"/>
          </a:xfrm>
        </p:spPr>
        <p:txBody>
          <a:bodyPr/>
          <a:lstStyle/>
          <a:p>
            <a:pPr eaLnBrk="1" hangingPunct="1">
              <a:lnSpc>
                <a:spcPct val="80000"/>
              </a:lnSpc>
            </a:pPr>
            <a:r>
              <a:rPr lang="en-US" altLang="en-US" sz="2800" smtClean="0"/>
              <a:t>The operator, signal person and lift director (if there is one), must communicate the voice signals that will be used. </a:t>
            </a:r>
          </a:p>
          <a:p>
            <a:pPr eaLnBrk="1" hangingPunct="1">
              <a:lnSpc>
                <a:spcPct val="80000"/>
              </a:lnSpc>
            </a:pPr>
            <a:r>
              <a:rPr lang="en-US" altLang="en-US" sz="2800" smtClean="0"/>
              <a:t>Each voice signal must contain the following three elements, given in the following order: </a:t>
            </a:r>
          </a:p>
          <a:p>
            <a:pPr lvl="1" eaLnBrk="1" hangingPunct="1">
              <a:lnSpc>
                <a:spcPct val="80000"/>
              </a:lnSpc>
            </a:pPr>
            <a:r>
              <a:rPr lang="en-US" altLang="en-US" sz="2400" smtClean="0"/>
              <a:t>function (such as hoist, boom, etc.), </a:t>
            </a:r>
          </a:p>
          <a:p>
            <a:pPr lvl="1" eaLnBrk="1" hangingPunct="1">
              <a:lnSpc>
                <a:spcPct val="80000"/>
              </a:lnSpc>
            </a:pPr>
            <a:r>
              <a:rPr lang="en-US" altLang="en-US" sz="2400" smtClean="0"/>
              <a:t>direction; distance and/or speed; function,</a:t>
            </a:r>
          </a:p>
          <a:p>
            <a:pPr lvl="1" eaLnBrk="1" hangingPunct="1">
              <a:lnSpc>
                <a:spcPct val="80000"/>
              </a:lnSpc>
            </a:pPr>
            <a:r>
              <a:rPr lang="en-US" altLang="en-US" sz="2400" smtClean="0"/>
              <a:t>stop command.</a:t>
            </a:r>
          </a:p>
          <a:p>
            <a:pPr eaLnBrk="1" hangingPunct="1">
              <a:lnSpc>
                <a:spcPct val="80000"/>
              </a:lnSpc>
            </a:pPr>
            <a:r>
              <a:rPr lang="en-US" altLang="en-US" sz="2800" smtClean="0"/>
              <a:t>The operator, signal person and lift director (if there is one), must be able to effectively communicate in the language used</a:t>
            </a:r>
          </a:p>
        </p:txBody>
      </p:sp>
      <p:sp>
        <p:nvSpPr>
          <p:cNvPr id="6149"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6150"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506EEAED-8E2B-4ED0-A57E-D788C9505B65}" type="slidenum">
              <a:rPr lang="en-US" altLang="en-US" smtClean="0">
                <a:solidFill>
                  <a:schemeClr val="tx2"/>
                </a:solidFill>
                <a:cs typeface="Arial" charset="0"/>
              </a:rPr>
              <a:pPr algn="l"/>
              <a:t>75</a:t>
            </a:fld>
            <a:endParaRPr lang="en-US" altLang="en-US" smtClean="0">
              <a:solidFill>
                <a:schemeClr val="tx2"/>
              </a:solidFill>
              <a:cs typeface="Arial" charset="0"/>
            </a:endParaRPr>
          </a:p>
        </p:txBody>
      </p:sp>
      <p:graphicFrame>
        <p:nvGraphicFramePr>
          <p:cNvPr id="6146" name="Object 1">
            <a:hlinkClick r:id="" action="ppaction://ole?verb=0"/>
          </p:cNvPr>
          <p:cNvGraphicFramePr>
            <a:graphicFrameLocks noGrp="1"/>
          </p:cNvGraphicFramePr>
          <p:nvPr/>
        </p:nvGraphicFramePr>
        <p:xfrm>
          <a:off x="6248400" y="0"/>
          <a:ext cx="2971800" cy="1905000"/>
        </p:xfrm>
        <a:graphic>
          <a:graphicData uri="http://schemas.openxmlformats.org/presentationml/2006/ole">
            <mc:AlternateContent xmlns:mc="http://schemas.openxmlformats.org/markup-compatibility/2006">
              <mc:Choice xmlns:v="urn:schemas-microsoft-com:vml" Requires="v">
                <p:oleObj spid="_x0000_s6159" name="Photo Editor Photo" r:id="rId3" imgW="4206875" imgH="2755900" progId="MSPhotoEd.3">
                  <p:embed/>
                </p:oleObj>
              </mc:Choice>
              <mc:Fallback>
                <p:oleObj name="Photo Editor Photo" r:id="rId3" imgW="4206875" imgH="2755900" progId="MSPhotoEd.3">
                  <p:embed/>
                  <p:pic>
                    <p:nvPicPr>
                      <p:cNvPr id="0" name="Object 1"/>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0"/>
                        <a:ext cx="29718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n-US" altLang="en-US" b="1" smtClean="0"/>
              <a:t>Signal person qualifications</a:t>
            </a:r>
            <a:br>
              <a:rPr lang="en-US" altLang="en-US" b="1" smtClean="0"/>
            </a:br>
            <a:r>
              <a:rPr lang="en-US" altLang="en-US" sz="2400" smtClean="0"/>
              <a:t>1926.1428 </a:t>
            </a:r>
            <a:endParaRPr lang="en-US" altLang="en-US" sz="2400" b="1" smtClean="0"/>
          </a:p>
        </p:txBody>
      </p:sp>
      <p:sp>
        <p:nvSpPr>
          <p:cNvPr id="79875" name="Rectangle 3"/>
          <p:cNvSpPr>
            <a:spLocks noGrp="1" noChangeArrowheads="1"/>
          </p:cNvSpPr>
          <p:nvPr>
            <p:ph type="body" sz="half" idx="1"/>
          </p:nvPr>
        </p:nvSpPr>
        <p:spPr>
          <a:xfrm>
            <a:off x="304800" y="1752600"/>
            <a:ext cx="5715000" cy="4495800"/>
          </a:xfrm>
        </p:spPr>
        <p:txBody>
          <a:bodyPr/>
          <a:lstStyle/>
          <a:p>
            <a:pPr eaLnBrk="1" hangingPunct="1"/>
            <a:r>
              <a:rPr lang="en-US" altLang="en-US" sz="2800" smtClean="0"/>
              <a:t>The employer shall ensure that each signal person meets the Qualification Requirements by using either:</a:t>
            </a:r>
          </a:p>
          <a:p>
            <a:pPr eaLnBrk="1" hangingPunct="1"/>
            <a:r>
              <a:rPr lang="en-US" altLang="en-US" sz="2800" i="1" smtClean="0"/>
              <a:t>Third party qualified evaluator</a:t>
            </a:r>
            <a:r>
              <a:rPr lang="en-US" altLang="en-US" sz="2800" smtClean="0"/>
              <a:t>. </a:t>
            </a:r>
            <a:r>
              <a:rPr lang="en-US" altLang="en-US" sz="2800" b="1" smtClean="0">
                <a:solidFill>
                  <a:srgbClr val="C00000"/>
                </a:solidFill>
              </a:rPr>
              <a:t>(Portable)</a:t>
            </a:r>
          </a:p>
          <a:p>
            <a:pPr eaLnBrk="1" hangingPunct="1"/>
            <a:r>
              <a:rPr lang="en-US" altLang="en-US" sz="2800" i="1" smtClean="0"/>
              <a:t>Employer’s qualified evaluator</a:t>
            </a:r>
            <a:r>
              <a:rPr lang="en-US" altLang="en-US" sz="2800" smtClean="0"/>
              <a:t>. </a:t>
            </a:r>
            <a:r>
              <a:rPr lang="en-US" altLang="en-US" sz="2800" b="1" smtClean="0">
                <a:solidFill>
                  <a:srgbClr val="C00000"/>
                </a:solidFill>
              </a:rPr>
              <a:t>(Not Portable)</a:t>
            </a:r>
          </a:p>
        </p:txBody>
      </p:sp>
      <p:pic>
        <p:nvPicPr>
          <p:cNvPr id="79876" name="Picture 4" descr="crane signal hoist"/>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6248400" y="1828800"/>
            <a:ext cx="2587625" cy="1981200"/>
          </a:xfrm>
          <a:noFill/>
        </p:spPr>
      </p:pic>
      <p:pic>
        <p:nvPicPr>
          <p:cNvPr id="79877" name="Picture 6" descr="crane signal stop"/>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6096000" y="4038600"/>
            <a:ext cx="2825750" cy="1981200"/>
          </a:xfrm>
          <a:noFill/>
        </p:spPr>
      </p:pic>
      <p:sp>
        <p:nvSpPr>
          <p:cNvPr id="79878" name="Slide Number Placeholder 6"/>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837E1ED0-F099-41B4-94BD-20A02FB06EDB}" type="slidenum">
              <a:rPr lang="en-US" altLang="en-US" smtClean="0">
                <a:solidFill>
                  <a:schemeClr val="tx2"/>
                </a:solidFill>
                <a:cs typeface="Arial" charset="0"/>
              </a:rPr>
              <a:pPr algn="l"/>
              <a:t>76</a:t>
            </a:fld>
            <a:endParaRPr lang="en-US" altLang="en-US" smtClean="0">
              <a:solidFill>
                <a:schemeClr val="tx2"/>
              </a:solidFill>
              <a:cs typeface="Arial" charset="0"/>
            </a:endParaRPr>
          </a:p>
        </p:txBody>
      </p:sp>
      <p:sp>
        <p:nvSpPr>
          <p:cNvPr id="79879" name="Date Placeholder 7"/>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152400" y="503238"/>
            <a:ext cx="8229600" cy="1371600"/>
          </a:xfrm>
        </p:spPr>
        <p:txBody>
          <a:bodyPr/>
          <a:lstStyle/>
          <a:p>
            <a:pPr eaLnBrk="1" hangingPunct="1"/>
            <a:r>
              <a:rPr lang="en-US" altLang="en-US" smtClean="0"/>
              <a:t>Signaler Qualification Requirements </a:t>
            </a:r>
            <a:r>
              <a:rPr lang="en-US" altLang="en-US" sz="2400" b="0" smtClean="0"/>
              <a:t>1926.1428(c)</a:t>
            </a:r>
          </a:p>
        </p:txBody>
      </p:sp>
      <p:sp>
        <p:nvSpPr>
          <p:cNvPr id="80899" name="Rectangle 3"/>
          <p:cNvSpPr>
            <a:spLocks noGrp="1" noChangeArrowheads="1"/>
          </p:cNvSpPr>
          <p:nvPr>
            <p:ph idx="1"/>
          </p:nvPr>
        </p:nvSpPr>
        <p:spPr>
          <a:xfrm>
            <a:off x="457200" y="2017713"/>
            <a:ext cx="8686800" cy="4687887"/>
          </a:xfrm>
        </p:spPr>
        <p:txBody>
          <a:bodyPr/>
          <a:lstStyle/>
          <a:p>
            <a:pPr eaLnBrk="1" hangingPunct="1">
              <a:lnSpc>
                <a:spcPct val="80000"/>
              </a:lnSpc>
              <a:buFont typeface="Wingdings" pitchFamily="2" charset="2"/>
              <a:buNone/>
            </a:pPr>
            <a:r>
              <a:rPr lang="en-US" altLang="en-US" sz="2800" b="1" smtClean="0"/>
              <a:t>Each signal person must:</a:t>
            </a:r>
          </a:p>
          <a:p>
            <a:pPr eaLnBrk="1" hangingPunct="1">
              <a:lnSpc>
                <a:spcPct val="80000"/>
              </a:lnSpc>
              <a:buFont typeface="Wingdings" pitchFamily="2" charset="2"/>
              <a:buNone/>
            </a:pPr>
            <a:r>
              <a:rPr lang="en-US" altLang="en-US" sz="2400" smtClean="0"/>
              <a:t>(1) Know and understand the type of signals used. </a:t>
            </a:r>
          </a:p>
          <a:p>
            <a:pPr eaLnBrk="1" hangingPunct="1">
              <a:lnSpc>
                <a:spcPct val="80000"/>
              </a:lnSpc>
              <a:buFont typeface="Wingdings" pitchFamily="2" charset="2"/>
              <a:buNone/>
            </a:pPr>
            <a:r>
              <a:rPr lang="en-US" altLang="en-US" sz="2400" smtClean="0"/>
              <a:t>(2) Be competent in the application of the type of signals used.</a:t>
            </a:r>
          </a:p>
          <a:p>
            <a:pPr eaLnBrk="1" hangingPunct="1">
              <a:lnSpc>
                <a:spcPct val="80000"/>
              </a:lnSpc>
              <a:buFont typeface="Wingdings" pitchFamily="2" charset="2"/>
              <a:buNone/>
            </a:pPr>
            <a:r>
              <a:rPr lang="en-US" altLang="en-US" sz="2400" smtClean="0"/>
              <a:t>(3) Have a basic understanding of equipment operation and limitations, including the crane dynamics involved in swinging and stopping loads and boom deflection from hoisting loads.</a:t>
            </a:r>
          </a:p>
          <a:p>
            <a:pPr eaLnBrk="1" hangingPunct="1">
              <a:lnSpc>
                <a:spcPct val="80000"/>
              </a:lnSpc>
              <a:buFont typeface="Wingdings" pitchFamily="2" charset="2"/>
              <a:buNone/>
            </a:pPr>
            <a:r>
              <a:rPr lang="en-US" altLang="en-US" sz="2400" smtClean="0"/>
              <a:t>(4) Know and understand the relevant requirements of § 1926.1419 through § 1926.1422 and § 1926.1428.</a:t>
            </a:r>
          </a:p>
          <a:p>
            <a:pPr eaLnBrk="1" hangingPunct="1">
              <a:lnSpc>
                <a:spcPct val="80000"/>
              </a:lnSpc>
              <a:buFont typeface="Wingdings" pitchFamily="2" charset="2"/>
              <a:buNone/>
            </a:pPr>
            <a:r>
              <a:rPr lang="en-US" altLang="en-US" sz="2400" smtClean="0"/>
              <a:t>(5) Demonstrate that he/she meets the requirements in paragraphs (c)(1) through (4) of this section through an oral or written test, and through a practical test.</a:t>
            </a:r>
          </a:p>
        </p:txBody>
      </p:sp>
      <p:sp>
        <p:nvSpPr>
          <p:cNvPr id="80900"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80901"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F431E7F1-B8DB-46A4-B285-2A3EA634895A}" type="slidenum">
              <a:rPr lang="en-US" altLang="en-US" smtClean="0">
                <a:solidFill>
                  <a:schemeClr val="tx2"/>
                </a:solidFill>
                <a:cs typeface="Arial" charset="0"/>
              </a:rPr>
              <a:pPr algn="l"/>
              <a:t>77</a:t>
            </a:fld>
            <a:endParaRPr lang="en-US" altLang="en-US" smtClean="0">
              <a:solidFill>
                <a:schemeClr val="tx2"/>
              </a:solidFill>
              <a:cs typeface="Arial" charset="0"/>
            </a:endParaRPr>
          </a:p>
        </p:txBody>
      </p:sp>
      <p:pic>
        <p:nvPicPr>
          <p:cNvPr id="80902" name="Picture 2" descr="\\BOBSHPELITE\Users\Bob Emmerich\Documents\Safecon pictures\Cranes\100_2938.JPG"/>
          <p:cNvPicPr>
            <a:picLocks noChangeAspect="1" noChangeArrowheads="1"/>
          </p:cNvPicPr>
          <p:nvPr/>
        </p:nvPicPr>
        <p:blipFill>
          <a:blip r:embed="rId2">
            <a:extLst>
              <a:ext uri="{28A0092B-C50C-407E-A947-70E740481C1C}">
                <a14:useLocalDpi xmlns:a14="http://schemas.microsoft.com/office/drawing/2010/main" val="0"/>
              </a:ext>
            </a:extLst>
          </a:blip>
          <a:srcRect l="40010" t="22742" r="35719" b="27852"/>
          <a:stretch>
            <a:fillRect/>
          </a:stretch>
        </p:blipFill>
        <p:spPr bwMode="auto">
          <a:xfrm>
            <a:off x="7467600" y="92075"/>
            <a:ext cx="1539875"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en-US" altLang="en-US" smtClean="0"/>
              <a:t>Signal Person Documentation</a:t>
            </a:r>
            <a:endParaRPr lang="en-US" altLang="en-US" sz="2600" smtClean="0"/>
          </a:p>
        </p:txBody>
      </p:sp>
      <p:sp>
        <p:nvSpPr>
          <p:cNvPr id="81923" name="Rectangle 3"/>
          <p:cNvSpPr>
            <a:spLocks noGrp="1" noChangeArrowheads="1"/>
          </p:cNvSpPr>
          <p:nvPr>
            <p:ph idx="1"/>
          </p:nvPr>
        </p:nvSpPr>
        <p:spPr>
          <a:xfrm>
            <a:off x="533400" y="2017713"/>
            <a:ext cx="8421688" cy="4611687"/>
          </a:xfrm>
        </p:spPr>
        <p:txBody>
          <a:bodyPr/>
          <a:lstStyle/>
          <a:p>
            <a:pPr eaLnBrk="1" hangingPunct="1"/>
            <a:r>
              <a:rPr lang="en-US" altLang="en-US" sz="2800" smtClean="0"/>
              <a:t>The employer must make documentation of signal person’s qualification available at the site. </a:t>
            </a:r>
          </a:p>
          <a:p>
            <a:pPr eaLnBrk="1" hangingPunct="1"/>
            <a:r>
              <a:rPr lang="en-US" altLang="en-US" sz="2800" smtClean="0"/>
              <a:t>The documentation must specify each type of signaling (e.g. hand signals, radio signals, etc.) for which the signal person is qualified.</a:t>
            </a:r>
          </a:p>
        </p:txBody>
      </p:sp>
      <p:sp>
        <p:nvSpPr>
          <p:cNvPr id="81924"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81925"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24920DFE-6F52-4E4F-B50C-57E9EABAAAC2}" type="slidenum">
              <a:rPr lang="en-US" altLang="en-US" smtClean="0">
                <a:solidFill>
                  <a:schemeClr val="tx2"/>
                </a:solidFill>
                <a:cs typeface="Arial" charset="0"/>
              </a:rPr>
              <a:pPr algn="l"/>
              <a:t>78</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en-US" altLang="en-US" b="1" smtClean="0"/>
              <a:t>Crane Operator Certifications</a:t>
            </a:r>
            <a:r>
              <a:rPr lang="en-US" altLang="en-US" sz="3500" b="1" smtClean="0"/>
              <a:t/>
            </a:r>
            <a:br>
              <a:rPr lang="en-US" altLang="en-US" sz="3500" b="1" smtClean="0"/>
            </a:br>
            <a:r>
              <a:rPr lang="en-US" altLang="en-US" sz="2400" smtClean="0"/>
              <a:t>1926.1427 </a:t>
            </a:r>
          </a:p>
        </p:txBody>
      </p:sp>
      <p:sp>
        <p:nvSpPr>
          <p:cNvPr id="82947" name="Rectangle 3"/>
          <p:cNvSpPr>
            <a:spLocks noGrp="1" noChangeArrowheads="1"/>
          </p:cNvSpPr>
          <p:nvPr>
            <p:ph type="body" sz="half" idx="1"/>
          </p:nvPr>
        </p:nvSpPr>
        <p:spPr>
          <a:xfrm>
            <a:off x="0" y="1752600"/>
            <a:ext cx="5105400" cy="4114800"/>
          </a:xfrm>
        </p:spPr>
        <p:txBody>
          <a:bodyPr/>
          <a:lstStyle/>
          <a:p>
            <a:pPr eaLnBrk="1" hangingPunct="1"/>
            <a:endParaRPr lang="en-US" altLang="en-US" sz="2000" smtClean="0"/>
          </a:p>
          <a:p>
            <a:pPr eaLnBrk="1" hangingPunct="1"/>
            <a:r>
              <a:rPr lang="en-US" altLang="en-US" sz="2400" smtClean="0"/>
              <a:t>Crane Operators will be required to be certified in November of 2014. </a:t>
            </a:r>
            <a:r>
              <a:rPr lang="en-US" altLang="en-US" sz="2400" b="1" smtClean="0">
                <a:solidFill>
                  <a:srgbClr val="FF0000"/>
                </a:solidFill>
              </a:rPr>
              <a:t>(2017)</a:t>
            </a:r>
          </a:p>
          <a:p>
            <a:pPr eaLnBrk="1" hangingPunct="1"/>
            <a:r>
              <a:rPr lang="en-US" altLang="en-US" sz="2400" smtClean="0"/>
              <a:t>The employer must ensure that the operator is either qualified or certified to operate the equipment in accordance with one of the options of this section, or is operating the equipment during a training period. </a:t>
            </a:r>
          </a:p>
          <a:p>
            <a:pPr eaLnBrk="1" hangingPunct="1"/>
            <a:endParaRPr lang="en-US" altLang="en-US" sz="2400" smtClean="0"/>
          </a:p>
        </p:txBody>
      </p:sp>
      <p:pic>
        <p:nvPicPr>
          <p:cNvPr id="82948" name="Picture 5" descr="ncco testin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6967" t="10497" r="16400" b="10115"/>
          <a:stretch>
            <a:fillRect/>
          </a:stretch>
        </p:blipFill>
        <p:spPr>
          <a:xfrm>
            <a:off x="5334000" y="2438400"/>
            <a:ext cx="3581400" cy="2822575"/>
          </a:xfrm>
          <a:noFill/>
        </p:spPr>
      </p:pic>
      <p:sp>
        <p:nvSpPr>
          <p:cNvPr id="82949" name="Slide Number Placeholder 5"/>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7445B5E7-1013-4EBB-8537-A7861BD2DF36}" type="slidenum">
              <a:rPr lang="en-US" altLang="en-US" smtClean="0">
                <a:solidFill>
                  <a:schemeClr val="tx2"/>
                </a:solidFill>
                <a:cs typeface="Arial" charset="0"/>
              </a:rPr>
              <a:pPr algn="l"/>
              <a:t>79</a:t>
            </a:fld>
            <a:endParaRPr lang="en-US" altLang="en-US" smtClean="0">
              <a:solidFill>
                <a:schemeClr val="tx2"/>
              </a:solidFill>
              <a:cs typeface="Arial" charset="0"/>
            </a:endParaRPr>
          </a:p>
        </p:txBody>
      </p:sp>
      <p:sp>
        <p:nvSpPr>
          <p:cNvPr id="82950" name="Date Placeholder 6"/>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Date Placeholder 4"/>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smtClean="0"/>
              <a:t>AGC of America</a:t>
            </a:r>
          </a:p>
        </p:txBody>
      </p:sp>
      <p:sp>
        <p:nvSpPr>
          <p:cNvPr id="15363" name="Rectangle 1026"/>
          <p:cNvSpPr>
            <a:spLocks noGrp="1" noChangeArrowheads="1"/>
          </p:cNvSpPr>
          <p:nvPr>
            <p:ph type="title"/>
          </p:nvPr>
        </p:nvSpPr>
        <p:spPr>
          <a:xfrm>
            <a:off x="381000" y="381000"/>
            <a:ext cx="8305800" cy="1295400"/>
          </a:xfrm>
        </p:spPr>
        <p:txBody>
          <a:bodyPr/>
          <a:lstStyle/>
          <a:p>
            <a:r>
              <a:rPr lang="en-US" altLang="en-US" b="1" smtClean="0"/>
              <a:t>Causes of Tip-Overs</a:t>
            </a:r>
          </a:p>
        </p:txBody>
      </p:sp>
      <p:sp>
        <p:nvSpPr>
          <p:cNvPr id="15364" name="Rectangle 1027"/>
          <p:cNvSpPr>
            <a:spLocks noGrp="1" noChangeArrowheads="1"/>
          </p:cNvSpPr>
          <p:nvPr>
            <p:ph type="body" sz="half" idx="1"/>
          </p:nvPr>
        </p:nvSpPr>
        <p:spPr>
          <a:xfrm>
            <a:off x="381000" y="1905000"/>
            <a:ext cx="8686800" cy="2478088"/>
          </a:xfrm>
        </p:spPr>
        <p:txBody>
          <a:bodyPr/>
          <a:lstStyle/>
          <a:p>
            <a:pPr>
              <a:lnSpc>
                <a:spcPct val="75000"/>
              </a:lnSpc>
              <a:spcBef>
                <a:spcPct val="55000"/>
              </a:spcBef>
              <a:spcAft>
                <a:spcPts val="500"/>
              </a:spcAft>
              <a:buFont typeface="Symbol" pitchFamily="18" charset="2"/>
              <a:buChar char="·"/>
            </a:pPr>
            <a:r>
              <a:rPr lang="en-US" altLang="en-US" sz="2800" smtClean="0"/>
              <a:t>Not accounting for poor ground conditions. </a:t>
            </a:r>
          </a:p>
          <a:p>
            <a:pPr>
              <a:lnSpc>
                <a:spcPct val="75000"/>
              </a:lnSpc>
              <a:spcBef>
                <a:spcPct val="55000"/>
              </a:spcBef>
              <a:spcAft>
                <a:spcPts val="500"/>
              </a:spcAft>
              <a:buFont typeface="Symbol" pitchFamily="18" charset="2"/>
              <a:buChar char="·"/>
            </a:pPr>
            <a:r>
              <a:rPr lang="en-US" altLang="en-US" sz="2800" smtClean="0"/>
              <a:t>Failure to properly use outriggers or additional support.</a:t>
            </a:r>
          </a:p>
          <a:p>
            <a:pPr>
              <a:lnSpc>
                <a:spcPct val="75000"/>
              </a:lnSpc>
              <a:spcBef>
                <a:spcPct val="55000"/>
              </a:spcBef>
              <a:spcAft>
                <a:spcPts val="500"/>
              </a:spcAft>
              <a:buFont typeface="Symbol" pitchFamily="18" charset="2"/>
              <a:buChar char="·"/>
            </a:pPr>
            <a:r>
              <a:rPr lang="en-US" altLang="en-US" sz="2800" smtClean="0"/>
              <a:t>Failure to level the crane.</a:t>
            </a:r>
          </a:p>
          <a:p>
            <a:pPr>
              <a:lnSpc>
                <a:spcPct val="75000"/>
              </a:lnSpc>
              <a:spcBef>
                <a:spcPct val="55000"/>
              </a:spcBef>
              <a:spcAft>
                <a:spcPts val="500"/>
              </a:spcAft>
              <a:buFont typeface="Symbol" pitchFamily="18" charset="2"/>
              <a:buChar char="·"/>
            </a:pPr>
            <a:r>
              <a:rPr lang="en-US" altLang="en-US" sz="2800" smtClean="0"/>
              <a:t>Exceeding the load chart. </a:t>
            </a:r>
          </a:p>
          <a:p>
            <a:pPr>
              <a:lnSpc>
                <a:spcPct val="75000"/>
              </a:lnSpc>
            </a:pPr>
            <a:endParaRPr lang="en-US" altLang="en-US" smtClean="0"/>
          </a:p>
          <a:p>
            <a:pPr>
              <a:lnSpc>
                <a:spcPct val="75000"/>
              </a:lnSpc>
            </a:pPr>
            <a:endParaRPr lang="en-US" altLang="en-US" sz="2400" smtClean="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r>
              <a:rPr lang="en-US" altLang="en-US" i="1" smtClean="0"/>
              <a:t>Pre-Qualification/Certification Training Period</a:t>
            </a:r>
          </a:p>
        </p:txBody>
      </p:sp>
      <p:sp>
        <p:nvSpPr>
          <p:cNvPr id="83971" name="Rectangle 3"/>
          <p:cNvSpPr>
            <a:spLocks noGrp="1" noChangeArrowheads="1"/>
          </p:cNvSpPr>
          <p:nvPr>
            <p:ph idx="1"/>
          </p:nvPr>
        </p:nvSpPr>
        <p:spPr>
          <a:xfrm>
            <a:off x="457200" y="1981200"/>
            <a:ext cx="8229600" cy="4114800"/>
          </a:xfrm>
        </p:spPr>
        <p:txBody>
          <a:bodyPr/>
          <a:lstStyle/>
          <a:p>
            <a:pPr eaLnBrk="1" hangingPunct="1"/>
            <a:r>
              <a:rPr lang="en-US" altLang="en-US" sz="2800" b="1" smtClean="0"/>
              <a:t>An employee who is not qualified or certified is permitted to operate equipment if:</a:t>
            </a:r>
          </a:p>
          <a:p>
            <a:pPr lvl="1" eaLnBrk="1" hangingPunct="1"/>
            <a:r>
              <a:rPr lang="en-US" altLang="en-US" sz="2200" smtClean="0"/>
              <a:t>The employee is provided with sufficient training to enable the trainee to operate the equipment safely under limitations established. </a:t>
            </a:r>
          </a:p>
          <a:p>
            <a:pPr lvl="1" eaLnBrk="1" hangingPunct="1"/>
            <a:r>
              <a:rPr lang="en-US" altLang="en-US" sz="2200" smtClean="0"/>
              <a:t>The tasks performed by the trainee/apprentice while operating the equipment shall be within the trainee’s ability.</a:t>
            </a:r>
          </a:p>
          <a:p>
            <a:pPr lvl="1" eaLnBrk="1" hangingPunct="1"/>
            <a:r>
              <a:rPr lang="en-US" altLang="en-US" sz="2200" smtClean="0"/>
              <a:t>While operating the equipment, the trainee shall be continuously supervised.</a:t>
            </a:r>
          </a:p>
        </p:txBody>
      </p:sp>
      <p:sp>
        <p:nvSpPr>
          <p:cNvPr id="83972"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83973"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F9408E16-7DC8-45C7-B5ED-20121D2110F4}" type="slidenum">
              <a:rPr lang="en-US" altLang="en-US" smtClean="0">
                <a:solidFill>
                  <a:schemeClr val="tx2"/>
                </a:solidFill>
                <a:cs typeface="Arial" charset="0"/>
              </a:rPr>
              <a:pPr algn="l"/>
              <a:t>80</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lang="en-US" altLang="en-US" b="1" smtClean="0"/>
              <a:t>Hoisting Personnel</a:t>
            </a:r>
            <a:r>
              <a:rPr lang="en-US" altLang="en-US" sz="3200" smtClean="0"/>
              <a:t/>
            </a:r>
            <a:br>
              <a:rPr lang="en-US" altLang="en-US" sz="3200" smtClean="0"/>
            </a:br>
            <a:r>
              <a:rPr lang="en-US" altLang="en-US" sz="3200" smtClean="0"/>
              <a:t> </a:t>
            </a:r>
            <a:r>
              <a:rPr lang="en-US" altLang="en-US" sz="2000" smtClean="0"/>
              <a:t>1926.1431</a:t>
            </a:r>
          </a:p>
        </p:txBody>
      </p:sp>
      <p:sp>
        <p:nvSpPr>
          <p:cNvPr id="84995" name="Rectangle 3"/>
          <p:cNvSpPr>
            <a:spLocks noGrp="1" noChangeArrowheads="1"/>
          </p:cNvSpPr>
          <p:nvPr>
            <p:ph type="body" sz="half" idx="1"/>
          </p:nvPr>
        </p:nvSpPr>
        <p:spPr>
          <a:xfrm>
            <a:off x="2590800" y="1600200"/>
            <a:ext cx="6553200" cy="4343400"/>
          </a:xfrm>
        </p:spPr>
        <p:txBody>
          <a:bodyPr/>
          <a:lstStyle/>
          <a:p>
            <a:pPr eaLnBrk="1" hangingPunct="1"/>
            <a:r>
              <a:rPr lang="en-US" altLang="en-US" sz="2800" smtClean="0"/>
              <a:t>The use of equipment to hoist employees is prohibited except where the erection, use, and dismantling of conventional means of reaching the worksite, is not possible because of the project’s structural design or worksite conditions. </a:t>
            </a:r>
          </a:p>
          <a:p>
            <a:pPr eaLnBrk="1" hangingPunct="1"/>
            <a:r>
              <a:rPr lang="en-US" altLang="en-US" sz="2800" smtClean="0"/>
              <a:t>This paragraph does not apply to work covered by subpart R </a:t>
            </a:r>
          </a:p>
        </p:txBody>
      </p:sp>
      <p:pic>
        <p:nvPicPr>
          <p:cNvPr id="84996" name="Picture 7" descr="Crane suspended platform"/>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47223" r="18056" b="12962"/>
          <a:stretch>
            <a:fillRect/>
          </a:stretch>
        </p:blipFill>
        <p:spPr>
          <a:xfrm>
            <a:off x="304800" y="1905000"/>
            <a:ext cx="1997075" cy="3962400"/>
          </a:xfrm>
          <a:noFill/>
        </p:spPr>
      </p:pic>
      <p:sp>
        <p:nvSpPr>
          <p:cNvPr id="84997" name="Slide Number Placeholder 5"/>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4B5FCCD7-A7C9-4B26-A25F-D20405AEB3E2}" type="slidenum">
              <a:rPr lang="en-US" altLang="en-US" smtClean="0">
                <a:solidFill>
                  <a:schemeClr val="tx2"/>
                </a:solidFill>
                <a:cs typeface="Arial" charset="0"/>
              </a:rPr>
              <a:pPr algn="l"/>
              <a:t>81</a:t>
            </a:fld>
            <a:endParaRPr lang="en-US" altLang="en-US" smtClean="0">
              <a:solidFill>
                <a:schemeClr val="tx2"/>
              </a:solidFill>
              <a:cs typeface="Arial" charset="0"/>
            </a:endParaRPr>
          </a:p>
        </p:txBody>
      </p:sp>
      <p:sp>
        <p:nvSpPr>
          <p:cNvPr id="84998" name="Date Placeholder 6"/>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457200" y="609600"/>
            <a:ext cx="8229600" cy="1371600"/>
          </a:xfrm>
        </p:spPr>
        <p:txBody>
          <a:bodyPr/>
          <a:lstStyle/>
          <a:p>
            <a:pPr eaLnBrk="1" hangingPunct="1"/>
            <a:r>
              <a:rPr lang="en-US" altLang="en-US" b="1" smtClean="0"/>
              <a:t>Multiple-Crane/Derrick Lifts -Supplemental Requirements</a:t>
            </a:r>
            <a:r>
              <a:rPr lang="en-US" altLang="en-US" smtClean="0"/>
              <a:t/>
            </a:r>
            <a:br>
              <a:rPr lang="en-US" altLang="en-US" smtClean="0"/>
            </a:br>
            <a:r>
              <a:rPr lang="en-US" altLang="en-US" sz="3200" smtClean="0"/>
              <a:t> </a:t>
            </a:r>
            <a:r>
              <a:rPr lang="en-US" altLang="en-US" sz="2400" smtClean="0"/>
              <a:t>1926.1432</a:t>
            </a:r>
            <a:r>
              <a:rPr lang="en-US" altLang="en-US" sz="2400" b="1" smtClean="0"/>
              <a:t> </a:t>
            </a:r>
          </a:p>
        </p:txBody>
      </p:sp>
      <p:sp>
        <p:nvSpPr>
          <p:cNvPr id="86019" name="Rectangle 3"/>
          <p:cNvSpPr>
            <a:spLocks noGrp="1" noChangeArrowheads="1"/>
          </p:cNvSpPr>
          <p:nvPr>
            <p:ph type="body" sz="half" idx="1"/>
          </p:nvPr>
        </p:nvSpPr>
        <p:spPr>
          <a:xfrm>
            <a:off x="307975" y="2452688"/>
            <a:ext cx="4343400" cy="3733800"/>
          </a:xfrm>
        </p:spPr>
        <p:txBody>
          <a:bodyPr/>
          <a:lstStyle/>
          <a:p>
            <a:pPr eaLnBrk="1" hangingPunct="1"/>
            <a:r>
              <a:rPr lang="en-US" altLang="en-US" sz="2800" smtClean="0"/>
              <a:t>Before beginning a crane/derrick operation in which more than one crane/derrick will be supporting the load, the operation must be planned. </a:t>
            </a:r>
          </a:p>
        </p:txBody>
      </p:sp>
      <p:sp>
        <p:nvSpPr>
          <p:cNvPr id="86020" name="Slide Number Placeholder 5"/>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9130DA25-7D93-4808-959D-076BCBDF359D}" type="slidenum">
              <a:rPr lang="en-US" altLang="en-US" smtClean="0">
                <a:solidFill>
                  <a:schemeClr val="tx2"/>
                </a:solidFill>
                <a:cs typeface="Arial" charset="0"/>
              </a:rPr>
              <a:pPr algn="l"/>
              <a:t>82</a:t>
            </a:fld>
            <a:endParaRPr lang="en-US" altLang="en-US" smtClean="0">
              <a:solidFill>
                <a:schemeClr val="tx2"/>
              </a:solidFill>
              <a:cs typeface="Arial" charset="0"/>
            </a:endParaRPr>
          </a:p>
        </p:txBody>
      </p:sp>
      <p:sp>
        <p:nvSpPr>
          <p:cNvPr id="86021" name="Date Placeholder 6"/>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pic>
        <p:nvPicPr>
          <p:cNvPr id="86022" name="Picture 7" descr="E:\Reynolds Crane\2 cranesimagesCAVSBNU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2073275"/>
            <a:ext cx="4081463"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4"/>
          <p:cNvSpPr>
            <a:spLocks noGrp="1"/>
          </p:cNvSpPr>
          <p:nvPr>
            <p:ph type="title"/>
          </p:nvPr>
        </p:nvSpPr>
        <p:spPr>
          <a:xfrm>
            <a:off x="381000" y="685800"/>
            <a:ext cx="8229600" cy="990600"/>
          </a:xfrm>
        </p:spPr>
        <p:txBody>
          <a:bodyPr/>
          <a:lstStyle/>
          <a:p>
            <a:r>
              <a:rPr lang="en-US" altLang="en-US" smtClean="0"/>
              <a:t>Multi-lift Plans</a:t>
            </a:r>
            <a:br>
              <a:rPr lang="en-US" altLang="en-US" smtClean="0"/>
            </a:br>
            <a:r>
              <a:rPr lang="en-US" altLang="en-US" sz="2400" b="0" smtClean="0"/>
              <a:t>1926.1432</a:t>
            </a:r>
          </a:p>
        </p:txBody>
      </p:sp>
      <p:sp>
        <p:nvSpPr>
          <p:cNvPr id="87043" name="Content Placeholder 5"/>
          <p:cNvSpPr>
            <a:spLocks noGrp="1"/>
          </p:cNvSpPr>
          <p:nvPr>
            <p:ph idx="1"/>
          </p:nvPr>
        </p:nvSpPr>
        <p:spPr>
          <a:xfrm>
            <a:off x="152400" y="2946400"/>
            <a:ext cx="8229600" cy="3886200"/>
          </a:xfrm>
        </p:spPr>
        <p:txBody>
          <a:bodyPr/>
          <a:lstStyle/>
          <a:p>
            <a:r>
              <a:rPr lang="en-US" altLang="en-US" sz="2800" smtClean="0"/>
              <a:t>Lift Plans must be developed by a qualified person.</a:t>
            </a:r>
          </a:p>
          <a:p>
            <a:r>
              <a:rPr lang="en-US" altLang="en-US" sz="2800" smtClean="0"/>
              <a:t>Where the qualified person determines that engineering expertise is needed for the planning, the employer must ensure that it is provided.</a:t>
            </a:r>
          </a:p>
        </p:txBody>
      </p:sp>
      <p:pic>
        <p:nvPicPr>
          <p:cNvPr id="87044" name="Picture 2" descr="\\BOBSHPELITE\Users\Bob Emmerich\Documents\Safecon pictures\Cranes\bridge crane tandem hyrd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0"/>
            <a:ext cx="3916363" cy="27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533400" y="381000"/>
            <a:ext cx="8153400" cy="1295400"/>
          </a:xfrm>
        </p:spPr>
        <p:txBody>
          <a:bodyPr/>
          <a:lstStyle/>
          <a:p>
            <a:pPr eaLnBrk="1" hangingPunct="1"/>
            <a:r>
              <a:rPr lang="en-US" altLang="en-US" sz="3500" b="1" smtClean="0"/>
              <a:t> </a:t>
            </a:r>
            <a:br>
              <a:rPr lang="en-US" altLang="en-US" sz="3500" b="1" smtClean="0"/>
            </a:br>
            <a:r>
              <a:rPr lang="en-US" altLang="en-US" sz="3500" b="1" smtClean="0"/>
              <a:t>Floating Cranes and Land Cranes on Barges </a:t>
            </a:r>
            <a:r>
              <a:rPr lang="en-US" altLang="en-US" sz="2400" smtClean="0"/>
              <a:t>- 1926.1437</a:t>
            </a:r>
            <a:r>
              <a:rPr lang="en-US" altLang="en-US" sz="3500" smtClean="0"/>
              <a:t/>
            </a:r>
            <a:br>
              <a:rPr lang="en-US" altLang="en-US" sz="3500" smtClean="0"/>
            </a:br>
            <a:endParaRPr lang="en-US" altLang="en-US" sz="3500" smtClean="0"/>
          </a:p>
        </p:txBody>
      </p:sp>
      <p:sp>
        <p:nvSpPr>
          <p:cNvPr id="88067" name="Rectangle 3"/>
          <p:cNvSpPr>
            <a:spLocks noGrp="1" noChangeArrowheads="1"/>
          </p:cNvSpPr>
          <p:nvPr>
            <p:ph type="body" sz="half" idx="1"/>
          </p:nvPr>
        </p:nvSpPr>
        <p:spPr>
          <a:xfrm>
            <a:off x="0" y="1981200"/>
            <a:ext cx="4926013" cy="4114800"/>
          </a:xfrm>
        </p:spPr>
        <p:txBody>
          <a:bodyPr/>
          <a:lstStyle/>
          <a:p>
            <a:pPr eaLnBrk="1" hangingPunct="1"/>
            <a:r>
              <a:rPr lang="en-US" altLang="en-US" sz="2800" smtClean="0"/>
              <a:t>Supplemental requirements for floating cranes on barges.</a:t>
            </a:r>
          </a:p>
          <a:p>
            <a:pPr eaLnBrk="1" hangingPunct="1"/>
            <a:r>
              <a:rPr lang="en-US" altLang="en-US" sz="2800" smtClean="0"/>
              <a:t>Does not apply when using jacked barges when the jacks are deployed to the river or lake bed and the barge is fully supported by the jacks.</a:t>
            </a:r>
          </a:p>
          <a:p>
            <a:pPr eaLnBrk="1" hangingPunct="1"/>
            <a:endParaRPr lang="en-US" altLang="en-US" sz="2800" smtClean="0"/>
          </a:p>
        </p:txBody>
      </p:sp>
      <p:sp>
        <p:nvSpPr>
          <p:cNvPr id="88068" name="Slide Number Placeholder 5"/>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615945AA-AD76-4C54-A855-02C0382A34E8}" type="slidenum">
              <a:rPr lang="en-US" altLang="en-US" smtClean="0">
                <a:solidFill>
                  <a:schemeClr val="tx2"/>
                </a:solidFill>
                <a:cs typeface="Arial" charset="0"/>
              </a:rPr>
              <a:pPr algn="l"/>
              <a:t>84</a:t>
            </a:fld>
            <a:endParaRPr lang="en-US" altLang="en-US" smtClean="0">
              <a:solidFill>
                <a:schemeClr val="tx2"/>
              </a:solidFill>
              <a:cs typeface="Arial" charset="0"/>
            </a:endParaRPr>
          </a:p>
        </p:txBody>
      </p:sp>
      <p:sp>
        <p:nvSpPr>
          <p:cNvPr id="88069" name="Date Placeholder 6"/>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pic>
        <p:nvPicPr>
          <p:cNvPr id="8807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0963" y="2286000"/>
            <a:ext cx="3962400" cy="296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153400" cy="533400"/>
          </a:xfrm>
        </p:spPr>
        <p:txBody>
          <a:bodyPr/>
          <a:lstStyle/>
          <a:p>
            <a:r>
              <a:rPr lang="en-US" dirty="0" smtClean="0"/>
              <a:t>Loading on to a Barge</a:t>
            </a:r>
            <a:endParaRPr lang="en-US" dirty="0"/>
          </a:p>
        </p:txBody>
      </p:sp>
      <p:sp>
        <p:nvSpPr>
          <p:cNvPr id="3" name="Text Placeholder 2"/>
          <p:cNvSpPr>
            <a:spLocks noGrp="1"/>
          </p:cNvSpPr>
          <p:nvPr>
            <p:ph type="body" sz="half" idx="1"/>
          </p:nvPr>
        </p:nvSpPr>
        <p:spPr>
          <a:xfrm>
            <a:off x="1143000" y="4876800"/>
            <a:ext cx="1676400" cy="304800"/>
          </a:xfrm>
        </p:spPr>
        <p:txBody>
          <a:bodyPr/>
          <a:lstStyle/>
          <a:p>
            <a:pPr marL="0" indent="0">
              <a:buNone/>
            </a:pPr>
            <a:r>
              <a:rPr lang="en-US" sz="1000" dirty="0" smtClean="0"/>
              <a:t>Crane load on barge</a:t>
            </a:r>
            <a:endParaRPr lang="en-US" sz="1000" dirty="0"/>
          </a:p>
        </p:txBody>
      </p:sp>
      <p:pic>
        <p:nvPicPr>
          <p:cNvPr id="5" name="Crane on to  Barge.wmv">
            <a:hlinkClick r:id="" action="ppaction://media"/>
          </p:cNvPr>
          <p:cNvPicPr>
            <a:picLocks noGrp="1" noChangeAspect="1"/>
          </p:cNvPicPr>
          <p:nvPr>
            <p:ph sz="half" idx="2"/>
            <a:videoFile r:link="rId2"/>
            <p:extLst>
              <p:ext uri="{DAA4B4D4-6D71-4841-9C94-3DE7FCFB9230}">
                <p14:media xmlns:p14="http://schemas.microsoft.com/office/powerpoint/2010/main" r:embed="rId1"/>
              </p:ext>
            </p:extLst>
          </p:nvPr>
        </p:nvPicPr>
        <p:blipFill>
          <a:blip r:embed="rId4"/>
          <a:stretch>
            <a:fillRect/>
          </a:stretch>
        </p:blipFill>
        <p:spPr>
          <a:xfrm>
            <a:off x="1676400" y="1219200"/>
            <a:ext cx="4368800" cy="3276600"/>
          </a:xfrm>
        </p:spPr>
      </p:pic>
    </p:spTree>
    <p:extLst>
      <p:ext uri="{BB962C8B-B14F-4D97-AF65-F5344CB8AC3E}">
        <p14:creationId xmlns:p14="http://schemas.microsoft.com/office/powerpoint/2010/main" val="301067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860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381000" y="685800"/>
            <a:ext cx="7772400" cy="762000"/>
          </a:xfrm>
        </p:spPr>
        <p:txBody>
          <a:bodyPr/>
          <a:lstStyle/>
          <a:p>
            <a:pPr eaLnBrk="1" hangingPunct="1"/>
            <a:r>
              <a:rPr lang="en-US" altLang="en-US" smtClean="0">
                <a:ea typeface="ＭＳ Ｐゴシック" pitchFamily="34" charset="-128"/>
                <a:cs typeface="Arial" charset="0"/>
              </a:rPr>
              <a:t>Barge Work</a:t>
            </a:r>
          </a:p>
        </p:txBody>
      </p:sp>
      <p:sp>
        <p:nvSpPr>
          <p:cNvPr id="89091" name="Rectangle 3"/>
          <p:cNvSpPr>
            <a:spLocks noGrp="1" noChangeArrowheads="1"/>
          </p:cNvSpPr>
          <p:nvPr>
            <p:ph idx="1"/>
          </p:nvPr>
        </p:nvSpPr>
        <p:spPr>
          <a:xfrm>
            <a:off x="153988" y="1752600"/>
            <a:ext cx="8077200" cy="4419600"/>
          </a:xfrm>
        </p:spPr>
        <p:txBody>
          <a:bodyPr/>
          <a:lstStyle/>
          <a:p>
            <a:pPr eaLnBrk="1" hangingPunct="1"/>
            <a:r>
              <a:rPr lang="en-US" altLang="en-US" sz="2800" b="1" smtClean="0">
                <a:ea typeface="ＭＳ Ｐゴシック" pitchFamily="34" charset="-128"/>
                <a:cs typeface="Arial" charset="0"/>
              </a:rPr>
              <a:t>Swing Radius Protection</a:t>
            </a:r>
          </a:p>
          <a:p>
            <a:pPr lvl="1" eaLnBrk="1" hangingPunct="1"/>
            <a:r>
              <a:rPr lang="en-US" altLang="en-US" sz="2400" smtClean="0">
                <a:ea typeface="ＭＳ Ｐゴシック" pitchFamily="34" charset="-128"/>
                <a:cs typeface="Arial" charset="0"/>
              </a:rPr>
              <a:t>Warning lines or barricades</a:t>
            </a:r>
          </a:p>
          <a:p>
            <a:pPr lvl="1" eaLnBrk="1" hangingPunct="1"/>
            <a:r>
              <a:rPr lang="en-US" altLang="en-US" sz="2400" smtClean="0">
                <a:ea typeface="ＭＳ Ｐゴシック" pitchFamily="34" charset="-128"/>
                <a:cs typeface="Arial" charset="0"/>
              </a:rPr>
              <a:t>Clearly mark hazard areas</a:t>
            </a:r>
          </a:p>
          <a:p>
            <a:pPr eaLnBrk="1" hangingPunct="1"/>
            <a:r>
              <a:rPr lang="en-US" altLang="en-US" sz="2800" b="1" smtClean="0">
                <a:ea typeface="ＭＳ Ｐゴシック" pitchFamily="34" charset="-128"/>
                <a:cs typeface="Arial" charset="0"/>
              </a:rPr>
              <a:t>Crane on barge secured</a:t>
            </a:r>
          </a:p>
          <a:p>
            <a:pPr lvl="1" eaLnBrk="1" hangingPunct="1"/>
            <a:r>
              <a:rPr lang="en-US" altLang="en-US" sz="2400" smtClean="0">
                <a:ea typeface="ＭＳ Ｐゴシック" pitchFamily="34" charset="-128"/>
                <a:cs typeface="Arial" charset="0"/>
              </a:rPr>
              <a:t>Physical Attachment</a:t>
            </a:r>
          </a:p>
          <a:p>
            <a:pPr lvl="1" eaLnBrk="1" hangingPunct="1"/>
            <a:r>
              <a:rPr lang="en-US" altLang="en-US" sz="2400" smtClean="0">
                <a:ea typeface="ＭＳ Ｐゴシック" pitchFamily="34" charset="-128"/>
                <a:cs typeface="Arial" charset="0"/>
              </a:rPr>
              <a:t>Corralling</a:t>
            </a:r>
          </a:p>
          <a:p>
            <a:pPr lvl="1" eaLnBrk="1" hangingPunct="1"/>
            <a:r>
              <a:rPr lang="en-US" altLang="en-US" sz="2400" smtClean="0">
                <a:ea typeface="ＭＳ Ｐゴシック" pitchFamily="34" charset="-128"/>
                <a:cs typeface="Arial" charset="0"/>
              </a:rPr>
              <a:t>Rails</a:t>
            </a:r>
          </a:p>
          <a:p>
            <a:pPr lvl="1" eaLnBrk="1" hangingPunct="1"/>
            <a:r>
              <a:rPr lang="en-US" altLang="en-US" sz="2400" smtClean="0">
                <a:ea typeface="ＭＳ Ｐゴシック" pitchFamily="34" charset="-128"/>
                <a:cs typeface="Arial" charset="0"/>
              </a:rPr>
              <a:t>Centerline Cable</a:t>
            </a:r>
          </a:p>
        </p:txBody>
      </p:sp>
      <p:pic>
        <p:nvPicPr>
          <p:cNvPr id="8909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2588" y="3962400"/>
            <a:ext cx="4945062"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457200" y="762000"/>
            <a:ext cx="8229600" cy="1371600"/>
          </a:xfrm>
        </p:spPr>
        <p:txBody>
          <a:bodyPr/>
          <a:lstStyle/>
          <a:p>
            <a:pPr eaLnBrk="1" hangingPunct="1"/>
            <a:r>
              <a:rPr lang="en-US" altLang="en-US" smtClean="0"/>
              <a:t>Training Requirements</a:t>
            </a:r>
            <a:r>
              <a:rPr lang="en-US" altLang="en-US" sz="3500" smtClean="0"/>
              <a:t> </a:t>
            </a:r>
            <a:r>
              <a:rPr lang="en-US" altLang="en-US" sz="2400" b="0" smtClean="0"/>
              <a:t>1926.1430</a:t>
            </a:r>
            <a:r>
              <a:rPr lang="en-US" altLang="en-US" sz="3200" smtClean="0"/>
              <a:t> </a:t>
            </a:r>
            <a:r>
              <a:rPr lang="en-US" altLang="en-US" sz="3500" smtClean="0"/>
              <a:t/>
            </a:r>
            <a:br>
              <a:rPr lang="en-US" altLang="en-US" sz="3500" smtClean="0"/>
            </a:br>
            <a:endParaRPr lang="en-US" altLang="en-US" sz="3500" smtClean="0"/>
          </a:p>
        </p:txBody>
      </p:sp>
      <p:sp>
        <p:nvSpPr>
          <p:cNvPr id="90115" name="Rectangle 3"/>
          <p:cNvSpPr>
            <a:spLocks noGrp="1" noChangeArrowheads="1"/>
          </p:cNvSpPr>
          <p:nvPr>
            <p:ph idx="1"/>
          </p:nvPr>
        </p:nvSpPr>
        <p:spPr>
          <a:xfrm>
            <a:off x="609600" y="1905000"/>
            <a:ext cx="8077200" cy="4419600"/>
          </a:xfrm>
        </p:spPr>
        <p:txBody>
          <a:bodyPr/>
          <a:lstStyle/>
          <a:p>
            <a:pPr eaLnBrk="1" hangingPunct="1">
              <a:lnSpc>
                <a:spcPct val="90000"/>
              </a:lnSpc>
            </a:pPr>
            <a:r>
              <a:rPr lang="en-US" altLang="en-US" sz="2800" smtClean="0"/>
              <a:t>Employers must evaluate employee’s understanding of their training. </a:t>
            </a:r>
          </a:p>
          <a:p>
            <a:pPr eaLnBrk="1" hangingPunct="1">
              <a:lnSpc>
                <a:spcPct val="90000"/>
              </a:lnSpc>
            </a:pPr>
            <a:r>
              <a:rPr lang="en-US" altLang="en-US" sz="2800" smtClean="0"/>
              <a:t>OSHA requires training in:</a:t>
            </a:r>
          </a:p>
          <a:p>
            <a:pPr lvl="1" eaLnBrk="1" hangingPunct="1">
              <a:lnSpc>
                <a:spcPct val="90000"/>
              </a:lnSpc>
            </a:pPr>
            <a:r>
              <a:rPr lang="en-US" altLang="en-US" sz="2400" smtClean="0"/>
              <a:t>Power line safety, </a:t>
            </a:r>
          </a:p>
          <a:p>
            <a:pPr lvl="1" eaLnBrk="1" hangingPunct="1">
              <a:lnSpc>
                <a:spcPct val="90000"/>
              </a:lnSpc>
            </a:pPr>
            <a:r>
              <a:rPr lang="en-US" altLang="en-US" sz="2400" smtClean="0"/>
              <a:t>Recognizing hazards such as swing radius and pinch points.</a:t>
            </a:r>
          </a:p>
          <a:p>
            <a:pPr lvl="1" eaLnBrk="1" hangingPunct="1">
              <a:lnSpc>
                <a:spcPct val="90000"/>
              </a:lnSpc>
            </a:pPr>
            <a:r>
              <a:rPr lang="en-US" altLang="en-US" sz="2400" smtClean="0"/>
              <a:t>Competent persons and qualified persons must be trained in their respective roles.</a:t>
            </a:r>
          </a:p>
          <a:p>
            <a:pPr lvl="1" eaLnBrk="1" hangingPunct="1">
              <a:lnSpc>
                <a:spcPct val="90000"/>
              </a:lnSpc>
            </a:pPr>
            <a:r>
              <a:rPr lang="en-US" altLang="en-US" sz="2400" smtClean="0"/>
              <a:t>Signaling.</a:t>
            </a:r>
          </a:p>
        </p:txBody>
      </p:sp>
      <p:sp>
        <p:nvSpPr>
          <p:cNvPr id="90116" name="Date Placeholder 5"/>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solidFill>
                  <a:schemeClr val="tx2"/>
                </a:solidFill>
                <a:cs typeface="Arial" charset="0"/>
              </a:rPr>
              <a:t>AGC of America</a:t>
            </a:r>
          </a:p>
        </p:txBody>
      </p:sp>
      <p:sp>
        <p:nvSpPr>
          <p:cNvPr id="90117" name="Slide Number Placeholder 4"/>
          <p:cNvSpPr>
            <a:spLocks noGrp="1"/>
          </p:cNvSpPr>
          <p:nvPr>
            <p:ph type="sldNum" sz="quarter" idx="11"/>
          </p:nvPr>
        </p:nvSpPr>
        <p:spPr>
          <a:xfrm>
            <a:off x="457200" y="6245225"/>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fld id="{A75081DE-88D0-494B-9856-20E35F928319}" type="slidenum">
              <a:rPr lang="en-US" altLang="en-US" smtClean="0">
                <a:solidFill>
                  <a:schemeClr val="tx2"/>
                </a:solidFill>
                <a:cs typeface="Arial" charset="0"/>
              </a:rPr>
              <a:pPr algn="l"/>
              <a:t>87</a:t>
            </a:fld>
            <a:endParaRPr lang="en-US" altLang="en-US" smtClean="0">
              <a:solidFill>
                <a:schemeClr val="tx2"/>
              </a:solidFill>
              <a:cs typeface="Arial" charset="0"/>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Date Placeholder 3"/>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t>AGC of America</a:t>
            </a:r>
          </a:p>
        </p:txBody>
      </p:sp>
      <p:sp>
        <p:nvSpPr>
          <p:cNvPr id="91139" name="Rectangle 2"/>
          <p:cNvSpPr>
            <a:spLocks noGrp="1" noChangeArrowheads="1"/>
          </p:cNvSpPr>
          <p:nvPr>
            <p:ph type="title"/>
          </p:nvPr>
        </p:nvSpPr>
        <p:spPr>
          <a:xfrm>
            <a:off x="609600" y="466725"/>
            <a:ext cx="8229600" cy="1371600"/>
          </a:xfrm>
        </p:spPr>
        <p:txBody>
          <a:bodyPr/>
          <a:lstStyle/>
          <a:p>
            <a:r>
              <a:rPr lang="en-US" altLang="en-US" smtClean="0"/>
              <a:t>Site Conditions</a:t>
            </a:r>
          </a:p>
        </p:txBody>
      </p:sp>
      <p:sp>
        <p:nvSpPr>
          <p:cNvPr id="91140" name="Rectangle 3"/>
          <p:cNvSpPr>
            <a:spLocks noGrp="1" noChangeArrowheads="1"/>
          </p:cNvSpPr>
          <p:nvPr>
            <p:ph type="body" idx="1"/>
          </p:nvPr>
        </p:nvSpPr>
        <p:spPr>
          <a:xfrm>
            <a:off x="685800" y="1985963"/>
            <a:ext cx="7772400" cy="4114800"/>
          </a:xfrm>
        </p:spPr>
        <p:txBody>
          <a:bodyPr/>
          <a:lstStyle/>
          <a:p>
            <a:r>
              <a:rPr lang="en-US" altLang="en-US" sz="2800" smtClean="0"/>
              <a:t>Provide proper working area</a:t>
            </a:r>
          </a:p>
          <a:p>
            <a:r>
              <a:rPr lang="en-US" altLang="en-US" sz="2800" smtClean="0"/>
              <a:t>Assure adequate ground stability</a:t>
            </a:r>
          </a:p>
          <a:p>
            <a:r>
              <a:rPr lang="en-US" altLang="en-US" sz="2800" smtClean="0"/>
              <a:t>Maintain clearance with overhead power lines</a:t>
            </a:r>
          </a:p>
          <a:p>
            <a:r>
              <a:rPr lang="en-US" altLang="en-US" sz="2800" smtClean="0"/>
              <a:t>Provide overhead protection for other workers</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Date Placeholder 3"/>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t>AGC of America</a:t>
            </a:r>
          </a:p>
        </p:txBody>
      </p:sp>
      <p:sp>
        <p:nvSpPr>
          <p:cNvPr id="92163" name="Rectangle 2"/>
          <p:cNvSpPr>
            <a:spLocks noGrp="1" noChangeArrowheads="1"/>
          </p:cNvSpPr>
          <p:nvPr>
            <p:ph type="title"/>
          </p:nvPr>
        </p:nvSpPr>
        <p:spPr>
          <a:xfrm>
            <a:off x="381000" y="609600"/>
            <a:ext cx="8382000" cy="1143000"/>
          </a:xfrm>
        </p:spPr>
        <p:txBody>
          <a:bodyPr/>
          <a:lstStyle/>
          <a:p>
            <a:r>
              <a:rPr lang="en-US" altLang="en-US" smtClean="0"/>
              <a:t>Supervision Responsibilities</a:t>
            </a:r>
          </a:p>
        </p:txBody>
      </p:sp>
      <p:sp>
        <p:nvSpPr>
          <p:cNvPr id="92164" name="Rectangle 3"/>
          <p:cNvSpPr>
            <a:spLocks noGrp="1" noChangeArrowheads="1"/>
          </p:cNvSpPr>
          <p:nvPr>
            <p:ph type="body" idx="1"/>
          </p:nvPr>
        </p:nvSpPr>
        <p:spPr>
          <a:xfrm>
            <a:off x="381000" y="2209800"/>
            <a:ext cx="8574088" cy="3922713"/>
          </a:xfrm>
        </p:spPr>
        <p:txBody>
          <a:bodyPr/>
          <a:lstStyle/>
          <a:p>
            <a:r>
              <a:rPr lang="en-US" altLang="en-US" sz="2800" smtClean="0"/>
              <a:t>Have the right crane to do the job.</a:t>
            </a:r>
          </a:p>
          <a:p>
            <a:r>
              <a:rPr lang="en-US" altLang="en-US" sz="2800" smtClean="0"/>
              <a:t>Ensure crane is in safe operating condition.</a:t>
            </a:r>
          </a:p>
          <a:p>
            <a:r>
              <a:rPr lang="en-US" altLang="en-US" sz="2800" smtClean="0"/>
              <a:t>Assure operator is adequately trained.</a:t>
            </a:r>
          </a:p>
          <a:p>
            <a:r>
              <a:rPr lang="en-US" altLang="en-US" sz="2800" smtClean="0"/>
              <a:t>Assure riggers are competent.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smtClean="0"/>
              <a:t>Causes of Fatalities </a:t>
            </a:r>
            <a:br>
              <a:rPr lang="en-US" altLang="en-US" smtClean="0"/>
            </a:br>
            <a:r>
              <a:rPr lang="en-US" altLang="en-US" b="0" i="1" smtClean="0"/>
              <a:t>Falls</a:t>
            </a:r>
          </a:p>
        </p:txBody>
      </p:sp>
      <p:sp>
        <p:nvSpPr>
          <p:cNvPr id="16387" name="Text Box 5"/>
          <p:cNvSpPr txBox="1">
            <a:spLocks noChangeArrowheads="1"/>
          </p:cNvSpPr>
          <p:nvPr/>
        </p:nvSpPr>
        <p:spPr bwMode="auto">
          <a:xfrm>
            <a:off x="6553200" y="609600"/>
            <a:ext cx="152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altLang="en-US" sz="4400" b="1"/>
              <a:t>9%</a:t>
            </a:r>
          </a:p>
        </p:txBody>
      </p:sp>
      <p:sp>
        <p:nvSpPr>
          <p:cNvPr id="16388" name="Footer Placeholder 1"/>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en-US" altLang="en-US" smtClean="0"/>
          </a:p>
        </p:txBody>
      </p:sp>
      <p:sp>
        <p:nvSpPr>
          <p:cNvPr id="16389"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E9063AB-8960-46C6-8594-DFCA2002279D}" type="slidenum">
              <a:rPr lang="en-US" altLang="en-US" smtClean="0">
                <a:latin typeface="Arial Black" pitchFamily="34" charset="0"/>
              </a:rPr>
              <a:pPr/>
              <a:t>9</a:t>
            </a:fld>
            <a:endParaRPr lang="en-US" altLang="en-US" smtClean="0">
              <a:latin typeface="Arial Black" pitchFamily="34" charset="0"/>
            </a:endParaRPr>
          </a:p>
        </p:txBody>
      </p:sp>
      <p:sp>
        <p:nvSpPr>
          <p:cNvPr id="16390" name="Content Placeholder 3"/>
          <p:cNvSpPr>
            <a:spLocks noGrp="1"/>
          </p:cNvSpPr>
          <p:nvPr>
            <p:ph idx="1"/>
          </p:nvPr>
        </p:nvSpPr>
        <p:spPr>
          <a:xfrm>
            <a:off x="457200" y="5176838"/>
            <a:ext cx="7162800" cy="990600"/>
          </a:xfrm>
        </p:spPr>
        <p:txBody>
          <a:bodyPr/>
          <a:lstStyle/>
          <a:p>
            <a:r>
              <a:rPr lang="en-US" altLang="en-US" smtClean="0"/>
              <a:t>Falls from cranes, crane loads and crane baskets</a:t>
            </a:r>
          </a:p>
        </p:txBody>
      </p:sp>
      <p:sp>
        <p:nvSpPr>
          <p:cNvPr id="16391" name="Rectangle 10"/>
          <p:cNvSpPr>
            <a:spLocks noChangeArrowheads="1"/>
          </p:cNvSpPr>
          <p:nvPr/>
        </p:nvSpPr>
        <p:spPr bwMode="auto">
          <a:xfrm>
            <a:off x="30163" y="6172200"/>
            <a:ext cx="7467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900" i="1">
                <a:latin typeface="Verdana" pitchFamily="34" charset="0"/>
              </a:rPr>
              <a:t>Source: U.S. Bureau of Labor Statistics Census of Fatal Occupational Injuries Research File</a:t>
            </a:r>
          </a:p>
        </p:txBody>
      </p:sp>
      <p:pic>
        <p:nvPicPr>
          <p:cNvPr id="16392" name="Picture 9" descr="C:\Users\Bob Emmerich\Documents\Safecon pictures\Cranes\Crane suspended platform.JPG"/>
          <p:cNvPicPr>
            <a:picLocks noChangeAspect="1" noChangeArrowheads="1"/>
          </p:cNvPicPr>
          <p:nvPr/>
        </p:nvPicPr>
        <p:blipFill>
          <a:blip r:embed="rId2">
            <a:extLst>
              <a:ext uri="{28A0092B-C50C-407E-A947-70E740481C1C}">
                <a14:useLocalDpi xmlns:a14="http://schemas.microsoft.com/office/drawing/2010/main" val="0"/>
              </a:ext>
            </a:extLst>
          </a:blip>
          <a:srcRect l="31779" t="1846" r="8884" b="8949"/>
          <a:stretch>
            <a:fillRect/>
          </a:stretch>
        </p:blipFill>
        <p:spPr bwMode="auto">
          <a:xfrm>
            <a:off x="5029200" y="1981200"/>
            <a:ext cx="2719388" cy="306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3" name="Picture 10" descr="C:\Users\Bob Emmerich\Documents\Safecon pictures\Cranes\Mobile Crane\100_1536.jpg"/>
          <p:cNvPicPr>
            <a:picLocks noChangeAspect="1" noChangeArrowheads="1"/>
          </p:cNvPicPr>
          <p:nvPr/>
        </p:nvPicPr>
        <p:blipFill>
          <a:blip r:embed="rId3">
            <a:extLst>
              <a:ext uri="{28A0092B-C50C-407E-A947-70E740481C1C}">
                <a14:useLocalDpi xmlns:a14="http://schemas.microsoft.com/office/drawing/2010/main" val="0"/>
              </a:ext>
            </a:extLst>
          </a:blip>
          <a:srcRect l="8444" t="28346" r="22183" b="2"/>
          <a:stretch>
            <a:fillRect/>
          </a:stretch>
        </p:blipFill>
        <p:spPr bwMode="auto">
          <a:xfrm>
            <a:off x="1143000" y="2117725"/>
            <a:ext cx="3309938"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Date Placeholder 3"/>
          <p:cNvSpPr>
            <a:spLocks noGrp="1"/>
          </p:cNvSpPr>
          <p:nvPr>
            <p:ph type="dt" sz="quarter" idx="12"/>
          </p:nvPr>
        </p:nvSpPr>
        <p:spPr>
          <a:xfrm>
            <a:off x="3124200" y="6248400"/>
            <a:ext cx="28956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mtClean="0"/>
              <a:t>AGC of America</a:t>
            </a:r>
          </a:p>
        </p:txBody>
      </p:sp>
      <p:sp>
        <p:nvSpPr>
          <p:cNvPr id="93187" name="Rectangle 2"/>
          <p:cNvSpPr>
            <a:spLocks noGrp="1" noChangeArrowheads="1"/>
          </p:cNvSpPr>
          <p:nvPr>
            <p:ph type="title"/>
          </p:nvPr>
        </p:nvSpPr>
        <p:spPr/>
        <p:txBody>
          <a:bodyPr/>
          <a:lstStyle/>
          <a:p>
            <a:r>
              <a:rPr lang="en-US" altLang="en-US" smtClean="0"/>
              <a:t>Supervision Responsibilities</a:t>
            </a:r>
          </a:p>
        </p:txBody>
      </p:sp>
      <p:sp>
        <p:nvSpPr>
          <p:cNvPr id="93188" name="Rectangle 3"/>
          <p:cNvSpPr>
            <a:spLocks noGrp="1" noChangeArrowheads="1"/>
          </p:cNvSpPr>
          <p:nvPr>
            <p:ph type="body" idx="1"/>
          </p:nvPr>
        </p:nvSpPr>
        <p:spPr>
          <a:xfrm>
            <a:off x="457200" y="2286000"/>
            <a:ext cx="8497888" cy="3846513"/>
          </a:xfrm>
        </p:spPr>
        <p:txBody>
          <a:bodyPr/>
          <a:lstStyle/>
          <a:p>
            <a:r>
              <a:rPr lang="en-US" altLang="en-US" sz="2800" smtClean="0"/>
              <a:t>Know the weights of the loads.</a:t>
            </a:r>
          </a:p>
          <a:p>
            <a:r>
              <a:rPr lang="en-US" altLang="en-US" sz="2800" smtClean="0"/>
              <a:t>Do not pressure an operator into an unsafe lift.</a:t>
            </a:r>
          </a:p>
          <a:p>
            <a:r>
              <a:rPr lang="en-US" altLang="en-US" sz="2800" smtClean="0"/>
              <a:t>Assure good communication between all involved.</a:t>
            </a:r>
          </a:p>
          <a:p>
            <a:endParaRPr lang="en-US" altLang="en-US" smtClean="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GUID" val="5b36a713-01a3-4388-ad39-1ea5ae851c17"/>
</p:tagLst>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5A1FD7F-B6FB-4E39-B26B-365A6C84089F}"/>
</file>

<file path=customXml/itemProps2.xml><?xml version="1.0" encoding="utf-8"?>
<ds:datastoreItem xmlns:ds="http://schemas.openxmlformats.org/officeDocument/2006/customXml" ds:itemID="{BF9719F2-22FC-458E-9E7E-B07F81EAF9BC}"/>
</file>

<file path=customXml/itemProps3.xml><?xml version="1.0" encoding="utf-8"?>
<ds:datastoreItem xmlns:ds="http://schemas.openxmlformats.org/officeDocument/2006/customXml" ds:itemID="{EB144337-170A-497E-9BA0-55B918FEE2DA}"/>
</file>

<file path=docProps/app.xml><?xml version="1.0" encoding="utf-8"?>
<Properties xmlns="http://schemas.openxmlformats.org/officeDocument/2006/extended-properties" xmlns:vt="http://schemas.openxmlformats.org/officeDocument/2006/docPropsVTypes">
  <Template>Pixel</Template>
  <TotalTime>3505</TotalTime>
  <Words>4657</Words>
  <Application>Microsoft Office PowerPoint</Application>
  <PresentationFormat>On-screen Show (4:3)</PresentationFormat>
  <Paragraphs>569</Paragraphs>
  <Slides>90</Slides>
  <Notes>12</Notes>
  <HiddenSlides>0</HiddenSlides>
  <MMClips>2</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3</vt:i4>
      </vt:variant>
      <vt:variant>
        <vt:lpstr>Slide Titles</vt:lpstr>
      </vt:variant>
      <vt:variant>
        <vt:i4>90</vt:i4>
      </vt:variant>
    </vt:vector>
  </HeadingPairs>
  <TitlesOfParts>
    <vt:vector size="103" baseType="lpstr">
      <vt:lpstr>ＭＳ Ｐゴシック</vt:lpstr>
      <vt:lpstr>Arial</vt:lpstr>
      <vt:lpstr>Arial Black</vt:lpstr>
      <vt:lpstr>Calibri</vt:lpstr>
      <vt:lpstr>MS Pゴシック</vt:lpstr>
      <vt:lpstr>Symbol</vt:lpstr>
      <vt:lpstr>Times New Roman</vt:lpstr>
      <vt:lpstr>Verdana</vt:lpstr>
      <vt:lpstr>Wingdings</vt:lpstr>
      <vt:lpstr>Pixel</vt:lpstr>
      <vt:lpstr>Photo Editor Photo</vt:lpstr>
      <vt:lpstr>Chart</vt:lpstr>
      <vt:lpstr>Bitmap Image</vt:lpstr>
      <vt:lpstr>Susan Harwood Work Zone Safety</vt:lpstr>
      <vt:lpstr>Learning Objectives</vt:lpstr>
      <vt:lpstr>PowerPoint Presentation</vt:lpstr>
      <vt:lpstr>Causes of Crane-Related Deaths in Construction</vt:lpstr>
      <vt:lpstr>Causes of Fatalities  Electrocutions     25%</vt:lpstr>
      <vt:lpstr>Causes of Fatalities  Struck by the Load </vt:lpstr>
      <vt:lpstr>Causes of Fatalities  Struck-By the Cranes Includes failures and tip-overs</vt:lpstr>
      <vt:lpstr>Causes of Tip-Overs</vt:lpstr>
      <vt:lpstr>Causes of Fatalities  Falls</vt:lpstr>
      <vt:lpstr>Causes of Fatalities  Caught-in-Between</vt:lpstr>
      <vt:lpstr>Operator Responsibilities</vt:lpstr>
      <vt:lpstr>Operator Responsibilities</vt:lpstr>
      <vt:lpstr>Operator Responsibilities</vt:lpstr>
      <vt:lpstr>1926.1400 Scope</vt:lpstr>
      <vt:lpstr>1926.1401  Controlling Entity</vt:lpstr>
      <vt:lpstr>1926.1402  Ground Conditions</vt:lpstr>
      <vt:lpstr>PowerPoint Presentation</vt:lpstr>
      <vt:lpstr>Uncompacted Fills</vt:lpstr>
      <vt:lpstr>Ground Support</vt:lpstr>
      <vt:lpstr>Outrigger Pads and Floats</vt:lpstr>
      <vt:lpstr>Proper Outrigger  Setup</vt:lpstr>
      <vt:lpstr>Poor Outrigger Support</vt:lpstr>
      <vt:lpstr>Ground Pressure Under Outriggers</vt:lpstr>
      <vt:lpstr>Good Outrigger Support</vt:lpstr>
      <vt:lpstr>Ground Support Mats</vt:lpstr>
      <vt:lpstr>1926.1404 Assembly/Disassembly</vt:lpstr>
      <vt:lpstr>Leveling</vt:lpstr>
      <vt:lpstr>Crane Set-Up</vt:lpstr>
      <vt:lpstr>PowerPoint Presentation</vt:lpstr>
      <vt:lpstr> Weather And  Environment  </vt:lpstr>
      <vt:lpstr>Weather And Environment</vt:lpstr>
      <vt:lpstr>Weather and Environment - Ice and/or Snow-Covered Boom  </vt:lpstr>
      <vt:lpstr>Power Lines</vt:lpstr>
      <vt:lpstr>Clearance from a Power Line </vt:lpstr>
      <vt:lpstr>Power Line Safety/Assembly and Disassembly (under 350 kv) 1926.1407  </vt:lpstr>
      <vt:lpstr>Operations Around Power Lines (up to 350 kV) - 1926.1408 </vt:lpstr>
      <vt:lpstr>PowerPoint Presentation</vt:lpstr>
      <vt:lpstr>Table A  Minimum Clearance Distances </vt:lpstr>
      <vt:lpstr>Option 2 &amp; 3 – Signs and/or barriers</vt:lpstr>
      <vt:lpstr> Operations Around Power Lines  (over 350 kV) -  1926.1409</vt:lpstr>
      <vt:lpstr>Operations closer than the minimum - 1926.1410</vt:lpstr>
      <vt:lpstr>PowerPoint Presentation</vt:lpstr>
      <vt:lpstr>Power Line Safety  While Traveling On Site - 1926.1411</vt:lpstr>
      <vt:lpstr>Table T – Minimum Clearance Distances While Traveling</vt:lpstr>
      <vt:lpstr>If Contact Occurs</vt:lpstr>
      <vt:lpstr>The Ground May Be Hot!</vt:lpstr>
      <vt:lpstr>Bail Out Procedures</vt:lpstr>
      <vt:lpstr>Working Around Transmitters </vt:lpstr>
      <vt:lpstr>FAA Requirements </vt:lpstr>
      <vt:lpstr>Inspections  1926.1412 </vt:lpstr>
      <vt:lpstr>Shift Inspection 1926.1402(d)</vt:lpstr>
      <vt:lpstr>Stop Operations</vt:lpstr>
      <vt:lpstr>Monthly Inspections  1926.1412(e)</vt:lpstr>
      <vt:lpstr>Annual/comprehensive inspection - 1926.1412(f)</vt:lpstr>
      <vt:lpstr>Wire Rope – Inspection &amp; Selection - 1926.1413  </vt:lpstr>
      <vt:lpstr> Operational Aids 1926.1416 </vt:lpstr>
      <vt:lpstr> Operational Aids 1926.1416 </vt:lpstr>
      <vt:lpstr>Anti-Two Blocks</vt:lpstr>
      <vt:lpstr>Operations 1926.1417 </vt:lpstr>
      <vt:lpstr>Load Weight  1926.1417(o)(3)</vt:lpstr>
      <vt:lpstr>Overload?</vt:lpstr>
      <vt:lpstr>Critical Picks (Not Defined)</vt:lpstr>
      <vt:lpstr>Critical Picks Require Good Planning </vt:lpstr>
      <vt:lpstr>And Good Decision Making??!!??</vt:lpstr>
      <vt:lpstr>Tag Lines</vt:lpstr>
      <vt:lpstr>Working Under Suspended Loads – 1926.1425(b)</vt:lpstr>
      <vt:lpstr>Unattended Suspended Loads 1417(e)(2)</vt:lpstr>
      <vt:lpstr>Is This Necessary? NO!!!</vt:lpstr>
      <vt:lpstr>Authority To Stop Operation  1926.1418  </vt:lpstr>
      <vt:lpstr>Work Area Control/Swing Radius  1926.1424 </vt:lpstr>
      <vt:lpstr>Swing Radius Barricades</vt:lpstr>
      <vt:lpstr>Signaling</vt:lpstr>
      <vt:lpstr>Signaling  1926.1419 </vt:lpstr>
      <vt:lpstr>Signals – Radio, Telephone 1926.1420 </vt:lpstr>
      <vt:lpstr>Voice Signals 1926.1421</vt:lpstr>
      <vt:lpstr>Signal person qualifications 1926.1428 </vt:lpstr>
      <vt:lpstr>Signaler Qualification Requirements 1926.1428(c)</vt:lpstr>
      <vt:lpstr>Signal Person Documentation</vt:lpstr>
      <vt:lpstr>Crane Operator Certifications 1926.1427 </vt:lpstr>
      <vt:lpstr>Pre-Qualification/Certification Training Period</vt:lpstr>
      <vt:lpstr>Hoisting Personnel  1926.1431</vt:lpstr>
      <vt:lpstr>Multiple-Crane/Derrick Lifts -Supplemental Requirements  1926.1432 </vt:lpstr>
      <vt:lpstr>Multi-lift Plans 1926.1432</vt:lpstr>
      <vt:lpstr>  Floating Cranes and Land Cranes on Barges - 1926.1437 </vt:lpstr>
      <vt:lpstr>Loading on to a Barge</vt:lpstr>
      <vt:lpstr>Barge Work</vt:lpstr>
      <vt:lpstr>Training Requirements 1926.1430  </vt:lpstr>
      <vt:lpstr>Site Conditions</vt:lpstr>
      <vt:lpstr>Supervision Responsibilities</vt:lpstr>
      <vt:lpstr>Supervision Responsibilities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Juan M. Morales</dc:creator>
  <cp:lastModifiedBy>Kevin Cannon</cp:lastModifiedBy>
  <cp:revision>323</cp:revision>
  <cp:lastPrinted>2013-12-29T23:54:27Z</cp:lastPrinted>
  <dcterms:created xsi:type="dcterms:W3CDTF">2001-05-22T17:22:57Z</dcterms:created>
  <dcterms:modified xsi:type="dcterms:W3CDTF">2016-01-07T18:03:38Z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5022800</vt:r8>
  </property>
  <property fmtid="{D5CDD505-2E9C-101B-9397-08002B2CF9AE}" pid="4" name="xd_Signature">
    <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